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5"/>
  </p:notesMasterIdLst>
  <p:sldIdLst>
    <p:sldId id="579" r:id="rId3"/>
    <p:sldId id="580" r:id="rId4"/>
    <p:sldId id="581" r:id="rId5"/>
    <p:sldId id="559" r:id="rId6"/>
    <p:sldId id="567" r:id="rId7"/>
    <p:sldId id="560" r:id="rId8"/>
    <p:sldId id="586" r:id="rId9"/>
    <p:sldId id="561" r:id="rId10"/>
    <p:sldId id="566" r:id="rId11"/>
    <p:sldId id="562" r:id="rId12"/>
    <p:sldId id="464" r:id="rId13"/>
    <p:sldId id="598" r:id="rId14"/>
    <p:sldId id="599" r:id="rId15"/>
    <p:sldId id="600" r:id="rId16"/>
    <p:sldId id="601" r:id="rId17"/>
    <p:sldId id="602" r:id="rId18"/>
    <p:sldId id="640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4" r:id="rId28"/>
    <p:sldId id="615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4" r:id="rId38"/>
    <p:sldId id="625" r:id="rId39"/>
    <p:sldId id="641" r:id="rId40"/>
    <p:sldId id="626" r:id="rId41"/>
    <p:sldId id="627" r:id="rId42"/>
    <p:sldId id="628" r:id="rId43"/>
    <p:sldId id="629" r:id="rId44"/>
    <p:sldId id="630" r:id="rId45"/>
    <p:sldId id="631" r:id="rId46"/>
    <p:sldId id="632" r:id="rId47"/>
    <p:sldId id="633" r:id="rId48"/>
    <p:sldId id="634" r:id="rId49"/>
    <p:sldId id="635" r:id="rId50"/>
    <p:sldId id="636" r:id="rId51"/>
    <p:sldId id="637" r:id="rId52"/>
    <p:sldId id="638" r:id="rId53"/>
    <p:sldId id="639" r:id="rId54"/>
  </p:sldIdLst>
  <p:sldSz cx="9144000" cy="6858000" type="screen4x3"/>
  <p:notesSz cx="6858000" cy="9144000"/>
  <p:custDataLst>
    <p:tags r:id="rId5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25B"/>
    <a:srgbClr val="0000FF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0" d="100"/>
          <a:sy n="100" d="100"/>
        </p:scale>
        <p:origin x="1584" y="84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O-9qtGSEXRI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BUTP-YsD3nM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UTP-YsD3nM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&amp;t=1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p9jdmJQOQ" TargetMode="External"/><Relationship Id="rId2" Type="http://schemas.openxmlformats.org/officeDocument/2006/relationships/hyperlink" Target="https://www.youtube.com/watch?v=NR32ULxbjYc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hyperlink" Target="https://www.youtube.com/watch?v=0fZWjwl-Ns0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hunkim.github.io/ml/" TargetMode="External"/><Relationship Id="rId3" Type="http://schemas.openxmlformats.org/officeDocument/2006/relationships/hyperlink" Target="https://developers.google.com/machine-learning/crash-course" TargetMode="External"/><Relationship Id="rId7" Type="http://schemas.openxmlformats.org/officeDocument/2006/relationships/hyperlink" Target="https://www.edwith.org/deeplearningchoi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ith.org/search/index?categoryId=71" TargetMode="External"/><Relationship Id="rId5" Type="http://schemas.openxmlformats.org/officeDocument/2006/relationships/hyperlink" Target="https://d2.naver.com/news/2657726" TargetMode="External"/><Relationship Id="rId4" Type="http://schemas.openxmlformats.org/officeDocument/2006/relationships/hyperlink" Target="https://d2.naver.com/home" TargetMode="External"/><Relationship Id="rId9" Type="http://schemas.openxmlformats.org/officeDocument/2006/relationships/hyperlink" Target="https://deeplearningzerotoall.github.io/season2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0" y="200027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기반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9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 개발환경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r>
              <a:rPr lang="ko-KR" altLang="en-US" dirty="0" smtClean="0"/>
              <a:t>아나콘다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18" y="2205177"/>
            <a:ext cx="7507968" cy="36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3526" y="2967335"/>
            <a:ext cx="75969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인공지능과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/term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" y="522498"/>
            <a:ext cx="5800382" cy="31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파고 이긴 '알파고 제로'…100전 100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55" y="4227703"/>
            <a:ext cx="3673130" cy="20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앨런 튜링</a:t>
            </a:r>
            <a:endParaRPr lang="en-US" altLang="ko-KR" dirty="0" smtClean="0"/>
          </a:p>
          <a:p>
            <a:pPr lvl="1"/>
            <a:r>
              <a:rPr lang="en-US" altLang="ko-KR" dirty="0"/>
              <a:t> 1950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&lt;</a:t>
            </a:r>
            <a:r>
              <a:rPr lang="en-US" altLang="ko-KR" dirty="0"/>
              <a:t>Computing machinery and intelligence&gt;</a:t>
            </a:r>
            <a:r>
              <a:rPr lang="ko-KR" altLang="en-US" dirty="0"/>
              <a:t>을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2"/>
            <a:r>
              <a:rPr lang="ko-KR" altLang="en-US" dirty="0"/>
              <a:t>생각하는 기계의 구현 가능성에 대한 </a:t>
            </a:r>
            <a:r>
              <a:rPr lang="ko-KR" altLang="en-US" dirty="0" smtClean="0"/>
              <a:t>내용 </a:t>
            </a:r>
            <a:endParaRPr lang="ko-KR" altLang="en-US" dirty="0"/>
          </a:p>
          <a:p>
            <a:pPr lvl="1"/>
            <a:r>
              <a:rPr lang="ko-KR" altLang="en-US" dirty="0" smtClean="0"/>
              <a:t>인공지능 실험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튜링 테스트</a:t>
            </a:r>
            <a:r>
              <a:rPr lang="en-US" altLang="ko-KR" dirty="0" smtClean="0"/>
              <a:t>’</a:t>
            </a:r>
          </a:p>
          <a:p>
            <a:pPr lvl="2"/>
            <a:r>
              <a:rPr lang="ko-KR" altLang="en-US" dirty="0"/>
              <a:t>텍스트로 주고받는 대화에서 기계가 사람인지 기계인지 구별할 수 없을 정도로 대화를 잘 이끌어 간다면</a:t>
            </a:r>
            <a:r>
              <a:rPr lang="en-US" altLang="ko-KR" dirty="0"/>
              <a:t>, </a:t>
            </a:r>
            <a:r>
              <a:rPr lang="ko-KR" altLang="en-US" dirty="0"/>
              <a:t>이것은 기계가 </a:t>
            </a:r>
            <a:r>
              <a:rPr lang="en-US" altLang="ko-KR" dirty="0"/>
              <a:t>"</a:t>
            </a:r>
            <a:r>
              <a:rPr lang="ko-KR" altLang="en-US" dirty="0"/>
              <a:t>생각</a:t>
            </a:r>
            <a:r>
              <a:rPr lang="en-US" altLang="ko-KR" dirty="0"/>
              <a:t>"</a:t>
            </a:r>
            <a:r>
              <a:rPr lang="ko-KR" altLang="en-US" dirty="0"/>
              <a:t>하고 있다고 말할 충분한 근거가 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지금의 </a:t>
            </a:r>
            <a:r>
              <a:rPr lang="ko-KR" altLang="en-US" dirty="0" err="1" smtClean="0"/>
              <a:t>챗봇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Imitation</a:t>
            </a:r>
            <a:r>
              <a:rPr lang="ko-KR" altLang="en-US" dirty="0" smtClean="0"/>
              <a:t> </a:t>
            </a:r>
            <a:r>
              <a:rPr lang="en-US" altLang="ko-KR" dirty="0" smtClean="0"/>
              <a:t>Game</a:t>
            </a:r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www.youtube.com/watch?v=O-9qtGSEXRI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(Artificial Intelligence)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처음 사용</a:t>
            </a:r>
            <a:endParaRPr lang="en-US" altLang="ko-KR" dirty="0" smtClean="0"/>
          </a:p>
          <a:p>
            <a:pPr lvl="1"/>
            <a:r>
              <a:rPr lang="en-US" altLang="ko-KR" dirty="0"/>
              <a:t>1956</a:t>
            </a:r>
            <a:r>
              <a:rPr lang="ko-KR" altLang="en-US" dirty="0"/>
              <a:t>년 </a:t>
            </a:r>
            <a:r>
              <a:rPr lang="ko-KR" altLang="en-US" dirty="0" err="1"/>
              <a:t>다트머스대</a:t>
            </a:r>
            <a:r>
              <a:rPr lang="ko-KR" altLang="en-US" dirty="0"/>
              <a:t> </a:t>
            </a:r>
            <a:r>
              <a:rPr lang="ko-KR" altLang="en-US" dirty="0" smtClean="0"/>
              <a:t>학술대회</a:t>
            </a:r>
            <a:endParaRPr lang="en-US" altLang="ko-KR" dirty="0" smtClean="0"/>
          </a:p>
          <a:p>
            <a:pPr lvl="2"/>
            <a:r>
              <a:rPr lang="ko-KR" altLang="en-US" dirty="0"/>
              <a:t>세계 최초의 </a:t>
            </a:r>
            <a:r>
              <a:rPr lang="en-US" altLang="ko-KR" dirty="0"/>
              <a:t>AI </a:t>
            </a:r>
            <a:r>
              <a:rPr lang="ko-KR" altLang="en-US" dirty="0" smtClean="0"/>
              <a:t>프로그램인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논리 </a:t>
            </a:r>
            <a:r>
              <a:rPr lang="ko-KR" altLang="en-US" dirty="0" err="1" smtClean="0"/>
              <a:t>연산기</a:t>
            </a:r>
            <a:r>
              <a:rPr lang="en-US" altLang="ko-KR" dirty="0" smtClean="0"/>
              <a:t>(</a:t>
            </a:r>
            <a:r>
              <a:rPr lang="en-US" altLang="ko-KR" dirty="0"/>
              <a:t>Logic Theorist)</a:t>
            </a:r>
            <a:r>
              <a:rPr lang="ko-KR" altLang="en-US" dirty="0"/>
              <a:t>를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/>
            <a:r>
              <a:rPr lang="ko-KR" altLang="en-US" dirty="0"/>
              <a:t>당시 </a:t>
            </a:r>
            <a:r>
              <a:rPr lang="ko-KR" altLang="en-US" dirty="0" err="1"/>
              <a:t>다트머스</a:t>
            </a:r>
            <a:r>
              <a:rPr lang="ko-KR" altLang="en-US" dirty="0"/>
              <a:t> 대학에 있던 존 매카시가 </a:t>
            </a:r>
            <a:r>
              <a:rPr lang="ko-KR" altLang="en-US" dirty="0" smtClean="0"/>
              <a:t>개최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마빈 </a:t>
            </a:r>
            <a:r>
              <a:rPr lang="ko-KR" altLang="en-US" dirty="0" err="1"/>
              <a:t>민스키</a:t>
            </a:r>
            <a:r>
              <a:rPr lang="en-US" altLang="ko-KR" dirty="0"/>
              <a:t>, </a:t>
            </a:r>
            <a:r>
              <a:rPr lang="ko-KR" altLang="en-US" dirty="0" err="1"/>
              <a:t>너대니얼</a:t>
            </a:r>
            <a:r>
              <a:rPr lang="ko-KR" altLang="en-US" dirty="0"/>
              <a:t> </a:t>
            </a:r>
            <a:r>
              <a:rPr lang="ko-KR" altLang="en-US" dirty="0" err="1" smtClean="0"/>
              <a:t>로체스터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클로드</a:t>
            </a:r>
            <a:r>
              <a:rPr lang="ko-KR" altLang="en-US" dirty="0" smtClean="0"/>
              <a:t> </a:t>
            </a:r>
            <a:r>
              <a:rPr lang="ko-KR" altLang="en-US" dirty="0" err="1"/>
              <a:t>섀넌</a:t>
            </a:r>
            <a:r>
              <a:rPr lang="ko-KR" altLang="en-US" dirty="0"/>
              <a:t> 등도 </a:t>
            </a:r>
            <a:r>
              <a:rPr lang="ko-KR" altLang="en-US" dirty="0" smtClean="0"/>
              <a:t>참석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7640" y="6514491"/>
            <a:ext cx="7025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://gracefulprograming.tistory.com/99 [Peter</a:t>
            </a:r>
            <a:r>
              <a:rPr lang="ko-KR" altLang="en-US" sz="1200" dirty="0"/>
              <a:t>의 우아한 프로그래밍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677" y="3007612"/>
            <a:ext cx="3045972" cy="32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846924" cy="5151503"/>
          </a:xfrm>
        </p:spPr>
        <p:txBody>
          <a:bodyPr/>
          <a:lstStyle/>
          <a:p>
            <a:r>
              <a:rPr lang="en-US" altLang="ko-KR" dirty="0" smtClean="0"/>
              <a:t>1940</a:t>
            </a:r>
            <a:r>
              <a:rPr lang="ko-KR" altLang="en-US" dirty="0" smtClean="0"/>
              <a:t>년대 부터 시작한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번의 </a:t>
            </a:r>
            <a:r>
              <a:rPr lang="ko-KR" altLang="en-US" dirty="0" err="1" smtClean="0"/>
              <a:t>혹한기를</a:t>
            </a:r>
            <a:r>
              <a:rPr lang="ko-KR" altLang="en-US" dirty="0" smtClean="0"/>
              <a:t> 지냄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AI</a:t>
            </a:r>
            <a:r>
              <a:rPr lang="ko-KR" altLang="en-US" dirty="0"/>
              <a:t>의 첫번째 </a:t>
            </a:r>
            <a:r>
              <a:rPr lang="ko-KR" altLang="en-US" dirty="0" smtClean="0"/>
              <a:t>암흑기 </a:t>
            </a:r>
            <a:r>
              <a:rPr lang="en-US" altLang="ko-KR" dirty="0" smtClean="0"/>
              <a:t>1974-1980</a:t>
            </a:r>
          </a:p>
          <a:p>
            <a:pPr lvl="3"/>
            <a:r>
              <a:rPr lang="ko-KR" altLang="en-US" dirty="0"/>
              <a:t>마빈 </a:t>
            </a:r>
            <a:r>
              <a:rPr lang="ko-KR" altLang="en-US" dirty="0" err="1"/>
              <a:t>민스키</a:t>
            </a:r>
            <a:r>
              <a:rPr lang="en-US" altLang="ko-KR" dirty="0"/>
              <a:t>(Marvin Minsky</a:t>
            </a:r>
            <a:r>
              <a:rPr lang="en-US" altLang="ko-KR" dirty="0" smtClean="0"/>
              <a:t>):</a:t>
            </a:r>
          </a:p>
          <a:p>
            <a:pPr lvl="3"/>
            <a:r>
              <a:rPr lang="ko-KR" altLang="en-US" dirty="0" smtClean="0"/>
              <a:t>인공 </a:t>
            </a:r>
            <a:r>
              <a:rPr lang="ko-KR" altLang="en-US" dirty="0"/>
              <a:t>신경망</a:t>
            </a:r>
            <a:r>
              <a:rPr lang="en-US" altLang="ko-KR" dirty="0"/>
              <a:t>(Artificial Neural Network)</a:t>
            </a:r>
            <a:r>
              <a:rPr lang="ko-KR" altLang="en-US" dirty="0"/>
              <a:t>인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  <a:r>
              <a:rPr lang="ko-KR" altLang="en-US" dirty="0"/>
              <a:t>에 대한 </a:t>
            </a:r>
            <a:r>
              <a:rPr lang="ko-KR" altLang="en-US" dirty="0" smtClean="0"/>
              <a:t>비판으로 촉발</a:t>
            </a:r>
            <a:endParaRPr lang="ko-KR" altLang="en-US" dirty="0"/>
          </a:p>
          <a:p>
            <a:pPr lvl="2"/>
            <a:r>
              <a:rPr lang="en-US" altLang="ko-KR" dirty="0" smtClean="0"/>
              <a:t>AI</a:t>
            </a:r>
            <a:r>
              <a:rPr lang="ko-KR" altLang="en-US" dirty="0"/>
              <a:t>의 두번째 암흑기 </a:t>
            </a:r>
            <a:r>
              <a:rPr lang="en-US" altLang="ko-KR" dirty="0" smtClean="0"/>
              <a:t>1987-1993</a:t>
            </a:r>
          </a:p>
          <a:p>
            <a:pPr lvl="3"/>
            <a:r>
              <a:rPr lang="ko-KR" altLang="en-US" dirty="0" smtClean="0"/>
              <a:t>규칙 기반의 전문가시스템의 의구심과 한계 </a:t>
            </a:r>
            <a:endParaRPr lang="en-US" altLang="ko-KR" dirty="0" smtClean="0"/>
          </a:p>
        </p:txBody>
      </p:sp>
      <p:pic>
        <p:nvPicPr>
          <p:cNvPr id="6" name="Picture 2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063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4945" y="1949861"/>
            <a:ext cx="77031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‘인공지능의 겨울’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,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혹한기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암흑기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AppleSDGothicNeo-Light"/>
              </a:rPr>
              <a:t>연구, 투자, 자금 지원이 위축되는 시기를 일컫는 말이다.</a:t>
            </a:r>
            <a:endParaRPr kumimoji="0" lang="ko-KR" altLang="ko-KR" sz="4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3587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64" y="4036289"/>
            <a:ext cx="5112998" cy="26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역사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2010</a:t>
            </a:r>
            <a:r>
              <a:rPr lang="ko-KR" altLang="en-US" dirty="0" smtClean="0"/>
              <a:t>년 이후 여러 문제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최고의 전성기를 누림</a:t>
            </a:r>
            <a:endParaRPr lang="ko-KR" altLang="en-US" dirty="0"/>
          </a:p>
        </p:txBody>
      </p:sp>
      <p:pic>
        <p:nvPicPr>
          <p:cNvPr id="1026" name="Picture 2" descr="http://beamlab.org/images/deep_learning_101/nn_time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8" y="2775900"/>
            <a:ext cx="8041867" cy="37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063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inkback.hani.co.kr/images/onebyone.gif?action_id=8b0c4a1bc60cb9f96400f4df67919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3587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5726" y="6496084"/>
            <a:ext cx="2568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https://brunch.co.kr/@hvnpoet/64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193" y="1256115"/>
            <a:ext cx="2422864" cy="1410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5" y="1940008"/>
            <a:ext cx="1817059" cy="20371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5996" y="64960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hlinkClick r:id="rId6"/>
              </a:rPr>
              <a:t>https://</a:t>
            </a:r>
            <a:r>
              <a:rPr lang="ko-KR" altLang="en-US" sz="1200" dirty="0" smtClean="0">
                <a:hlinkClick r:id="rId6"/>
              </a:rPr>
              <a:t>www.youtube.com/watch?v=BUTP-YsD3nM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6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지금 </a:t>
            </a:r>
            <a:r>
              <a:rPr lang="ko-KR" altLang="en-US" dirty="0" err="1" smtClean="0"/>
              <a:t>딥러닝이</a:t>
            </a:r>
            <a:r>
              <a:rPr lang="ko-KR" altLang="en-US" dirty="0" smtClean="0"/>
              <a:t> 인기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문제가 해결되고 있는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빅데이터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7" y="2011232"/>
            <a:ext cx="3255842" cy="209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/cost of 150 computers from 1900 to 1997, rising 1000x every 20, now 10, ye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09" y="2410437"/>
            <a:ext cx="5143606" cy="41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6251331" y="1457079"/>
            <a:ext cx="1828799" cy="633046"/>
          </a:xfrm>
          <a:prstGeom prst="wedgeRectCallout">
            <a:avLst>
              <a:gd name="adj1" fmla="val 75901"/>
              <a:gd name="adj2" fmla="val 180557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천달러로 원숭이 정도의 지능의 </a:t>
            </a:r>
            <a:r>
              <a:rPr lang="en-US" altLang="ko-KR" sz="1200" dirty="0" smtClean="0">
                <a:solidFill>
                  <a:srgbClr val="FF0000"/>
                </a:solidFill>
              </a:rPr>
              <a:t>AI </a:t>
            </a:r>
            <a:r>
              <a:rPr lang="ko-KR" altLang="en-US" sz="1200" dirty="0" smtClean="0">
                <a:solidFill>
                  <a:srgbClr val="FF0000"/>
                </a:solidFill>
              </a:rPr>
              <a:t>능력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4997" y="1208216"/>
            <a:ext cx="34435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40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인공지능 개요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143753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7364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인공지능과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1"/>
            <a:ext cx="8603852" cy="22887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(AI: Artificial Intelligence)</a:t>
            </a:r>
          </a:p>
          <a:p>
            <a:pPr lvl="1"/>
            <a:r>
              <a:rPr lang="ko-KR" altLang="en-US" dirty="0" smtClean="0"/>
              <a:t>컴퓨터가 인간처럼 지적 능력을 갖게 하거나 행동하도록 하는 모든 기술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머신러닝</a:t>
            </a:r>
            <a:r>
              <a:rPr lang="en-US" altLang="ko-KR" dirty="0" smtClean="0"/>
              <a:t>(machine learning)</a:t>
            </a:r>
          </a:p>
          <a:p>
            <a:pPr lvl="2"/>
            <a:r>
              <a:rPr lang="ko-KR" altLang="en-US" dirty="0" err="1" smtClean="0"/>
              <a:t>머신러닝은</a:t>
            </a:r>
            <a:r>
              <a:rPr lang="ko-KR" altLang="en-US" dirty="0" smtClean="0"/>
              <a:t> 기계가 스스로 학습할 수 있도록 하는 인공지능의 한 </a:t>
            </a:r>
            <a:r>
              <a:rPr lang="ko-KR" altLang="en-US" dirty="0"/>
              <a:t>연구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SVM(Support Vector Machine): </a:t>
            </a:r>
            <a:r>
              <a:rPr lang="ko-KR" altLang="en-US" dirty="0" smtClean="0"/>
              <a:t>수학적인 방식의 학습 알고리즘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딥러닝</a:t>
            </a:r>
            <a:endParaRPr lang="ko-KR" altLang="en-US" dirty="0"/>
          </a:p>
          <a:p>
            <a:pPr lvl="3"/>
            <a:r>
              <a:rPr lang="ko-KR" altLang="en-US" dirty="0" smtClean="0"/>
              <a:t>다중 계층의 신경망 모델을 사용하는 </a:t>
            </a:r>
            <a:r>
              <a:rPr lang="ko-KR" altLang="en-US" dirty="0" err="1" smtClean="0"/>
              <a:t>머신러닝의</a:t>
            </a:r>
            <a:r>
              <a:rPr lang="ko-KR" altLang="en-US" dirty="0" smtClean="0"/>
              <a:t> 일종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62825" y="5109324"/>
            <a:ext cx="146910" cy="17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AI Timeline - What is Deep Learning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2" y="3277636"/>
            <a:ext cx="5581453" cy="30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40185" y="4440479"/>
            <a:ext cx="57900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SVM</a:t>
            </a:r>
            <a:endParaRPr lang="ko-KR" altLang="en-US" sz="14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기반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 개요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사이킷런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theano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cntk</a:t>
            </a:r>
            <a:endParaRPr lang="en-US" altLang="ko-KR" dirty="0" smtClean="0"/>
          </a:p>
          <a:p>
            <a:r>
              <a:rPr lang="ko-KR" altLang="en-US" dirty="0" smtClean="0"/>
              <a:t>주요 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텐서플로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심층신경망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회귀분석과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1"/>
            <a:r>
              <a:rPr lang="en-US" altLang="ko-KR" dirty="0" smtClean="0"/>
              <a:t>RNN, LSTM</a:t>
            </a:r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기계학습이라고도</a:t>
            </a:r>
            <a:r>
              <a:rPr lang="ko-KR" altLang="en-US" dirty="0"/>
              <a:t> 부르는 </a:t>
            </a:r>
            <a:r>
              <a:rPr lang="ko-KR" altLang="en-US" dirty="0" err="1"/>
              <a:t>머신러닝</a:t>
            </a:r>
            <a:r>
              <a:rPr lang="en-US" altLang="ko-KR" dirty="0"/>
              <a:t>(machine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데이터를 </a:t>
            </a:r>
            <a:r>
              <a:rPr lang="ko-KR" altLang="en-US" dirty="0" smtClean="0"/>
              <a:t>기반으로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기계가 </a:t>
            </a:r>
            <a:r>
              <a:rPr lang="ko-KR" altLang="en-US" dirty="0"/>
              <a:t>스스로 학습하여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성능을 </a:t>
            </a:r>
            <a:r>
              <a:rPr lang="ko-KR" altLang="en-US" dirty="0"/>
              <a:t>향상시키거나 최적의 해답을 찾기 위한 학습 지능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3"/>
            <a:endParaRPr lang="en-US" altLang="ko-KR" dirty="0" smtClean="0"/>
          </a:p>
        </p:txBody>
      </p:sp>
      <p:pic>
        <p:nvPicPr>
          <p:cNvPr id="1026" name="Picture 2" descr="https://mblogthumb-phinf.pstatic.net/MjAxOTA4MTNfMjEw/MDAxNTY1NjI0MDM4NzU5.gipXXlssyqZ_eIugsfoCDHK91gxUDZd-mgYGhPF1dowg.kfK2-x7iE0amYCcGn_CZI7wpIgK7mrux0ZcNpXliUygg.PNG.pwj6971/20190813_%EC%9D%B8%EA%B3%B5%EC%A7%80%EB%8A%A5%EC%9D%98%EA%B0%9C%EB%85%90%EB%8F%84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44" y="292783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스스로 </a:t>
            </a:r>
            <a:r>
              <a:rPr lang="ko-KR" altLang="en-US" dirty="0"/>
              <a:t>데이터를 반복적으로 학습하여 기술을 터득하는 방식</a:t>
            </a:r>
            <a:endParaRPr lang="en-US" altLang="ko-KR" dirty="0"/>
          </a:p>
          <a:p>
            <a:pPr lvl="1"/>
            <a:r>
              <a:rPr lang="ko-KR" altLang="en-US" dirty="0"/>
              <a:t>명시적으로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(explicit programming)</a:t>
            </a:r>
            <a:r>
              <a:rPr lang="ko-KR" altLang="en-US" dirty="0" smtClean="0"/>
              <a:t>을 </a:t>
            </a:r>
            <a:r>
              <a:rPr lang="ko-KR" altLang="en-US" dirty="0"/>
              <a:t>하지 않아도 컴퓨터가 학습을 할 수 있도록 해주는 인공지능의 한 형태</a:t>
            </a:r>
            <a:endParaRPr lang="en-US" altLang="ko-KR" dirty="0"/>
          </a:p>
          <a:p>
            <a:pPr lvl="1"/>
            <a:r>
              <a:rPr lang="ko-KR" altLang="en-US" dirty="0"/>
              <a:t>더 많은 데이터가 유입되면</a:t>
            </a:r>
            <a:r>
              <a:rPr lang="en-US" altLang="ko-KR" dirty="0"/>
              <a:t>, </a:t>
            </a:r>
            <a:r>
              <a:rPr lang="ko-KR" altLang="en-US" dirty="0"/>
              <a:t>컴퓨터는 더 많이 학습을 하고</a:t>
            </a:r>
            <a:r>
              <a:rPr lang="en-US" altLang="ko-KR" dirty="0"/>
              <a:t>, </a:t>
            </a:r>
            <a:r>
              <a:rPr lang="ko-KR" altLang="en-US" dirty="0"/>
              <a:t>시간이 흐르면서 더 </a:t>
            </a:r>
            <a:r>
              <a:rPr lang="ko-KR" altLang="en-US" dirty="0" smtClean="0"/>
              <a:t>스마트 해져서 </a:t>
            </a:r>
            <a:r>
              <a:rPr lang="ko-KR" altLang="en-US" dirty="0"/>
              <a:t>작업을 수행하는 능력과 정확도가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8" y="3238492"/>
            <a:ext cx="3595884" cy="2471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82" y="3669191"/>
            <a:ext cx="34575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분류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533894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머신러닝은</a:t>
            </a:r>
            <a:r>
              <a:rPr lang="ko-KR" altLang="en-US" dirty="0" smtClean="0"/>
              <a:t> </a:t>
            </a:r>
            <a:r>
              <a:rPr lang="ko-KR" altLang="en-US" dirty="0" err="1"/>
              <a:t>지도학습과</a:t>
            </a:r>
            <a:r>
              <a:rPr lang="ko-KR" altLang="en-US" dirty="0"/>
              <a:t> 자율학습</a:t>
            </a:r>
            <a:r>
              <a:rPr lang="en-US" altLang="ko-KR" dirty="0"/>
              <a:t>, </a:t>
            </a:r>
            <a:r>
              <a:rPr lang="ko-KR" altLang="en-US" dirty="0"/>
              <a:t>그리고 강화학습으로 분류</a:t>
            </a:r>
            <a:endParaRPr lang="en-US" altLang="ko-KR" dirty="0"/>
          </a:p>
          <a:p>
            <a:pPr lvl="1"/>
            <a:r>
              <a:rPr lang="ko-KR" altLang="en-US" dirty="0" err="1"/>
              <a:t>지도학습</a:t>
            </a:r>
            <a:r>
              <a:rPr lang="en-US" altLang="ko-KR" dirty="0"/>
              <a:t>(supervised learning)</a:t>
            </a:r>
          </a:p>
          <a:p>
            <a:pPr lvl="2"/>
            <a:r>
              <a:rPr lang="ko-KR" altLang="en-US" dirty="0"/>
              <a:t>올바른 입력과 출력의 쌍으로 구성된 </a:t>
            </a:r>
            <a:r>
              <a:rPr lang="ko-KR" altLang="en-US" dirty="0" smtClean="0"/>
              <a:t>정답의 </a:t>
            </a:r>
            <a:r>
              <a:rPr lang="ko-KR" altLang="en-US" dirty="0"/>
              <a:t>훈련 데이터</a:t>
            </a:r>
            <a:r>
              <a:rPr lang="en-US" altLang="ko-KR" dirty="0"/>
              <a:t>(labeled data)</a:t>
            </a:r>
            <a:r>
              <a:rPr lang="ko-KR" altLang="en-US" dirty="0"/>
              <a:t>로부터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입출력 간의 함수를 학습시키는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en-US" altLang="ko-KR" dirty="0"/>
              <a:t>- k-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en-US" altLang="ko-KR" dirty="0"/>
              <a:t>(k-Nearest Neighbors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선형 회귀 </a:t>
            </a:r>
            <a:r>
              <a:rPr lang="en-US" altLang="ko-KR" dirty="0"/>
              <a:t>(Linear Regression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 err="1"/>
              <a:t>로지스틱</a:t>
            </a:r>
            <a:r>
              <a:rPr lang="ko-KR" altLang="en-US" dirty="0"/>
              <a:t> 회귀 </a:t>
            </a:r>
            <a:r>
              <a:rPr lang="en-US" altLang="ko-KR" dirty="0"/>
              <a:t>(Logistic Regression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 err="1"/>
              <a:t>서포트</a:t>
            </a:r>
            <a:r>
              <a:rPr lang="ko-KR" altLang="en-US" dirty="0"/>
              <a:t> 벡터 머신 </a:t>
            </a:r>
            <a:r>
              <a:rPr lang="en-US" altLang="ko-KR" dirty="0"/>
              <a:t>(Support Vector Machines (SVM</a:t>
            </a:r>
            <a:r>
              <a:rPr lang="en-US" altLang="ko-KR" dirty="0" smtClean="0"/>
              <a:t>))</a:t>
            </a:r>
            <a:endParaRPr lang="en-US" altLang="ko-KR" dirty="0"/>
          </a:p>
          <a:p>
            <a:pPr lvl="3"/>
            <a:r>
              <a:rPr lang="en-US" altLang="ko-KR" dirty="0"/>
              <a:t>- </a:t>
            </a:r>
            <a:r>
              <a:rPr lang="ko-KR" altLang="en-US" dirty="0"/>
              <a:t>결정 트리 </a:t>
            </a:r>
            <a:r>
              <a:rPr lang="en-US" altLang="ko-KR" dirty="0"/>
              <a:t>(Decision Tree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ko-KR" altLang="en-US" dirty="0"/>
              <a:t> </a:t>
            </a:r>
            <a:r>
              <a:rPr lang="en-US" altLang="ko-KR" dirty="0"/>
              <a:t>(Random Forests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비지도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학습</a:t>
            </a:r>
            <a:r>
              <a:rPr lang="en-US" altLang="ko-KR" dirty="0"/>
              <a:t>(unsupervised learning)</a:t>
            </a:r>
          </a:p>
          <a:p>
            <a:pPr lvl="2"/>
            <a:r>
              <a:rPr lang="ko-KR" altLang="en-US" dirty="0"/>
              <a:t>정답이 없는 훈련 데이터</a:t>
            </a:r>
            <a:r>
              <a:rPr lang="en-US" altLang="ko-KR" dirty="0"/>
              <a:t>(unlabeled data)</a:t>
            </a:r>
            <a:r>
              <a:rPr lang="ko-KR" altLang="en-US" dirty="0" smtClean="0"/>
              <a:t>를 사용하여 </a:t>
            </a:r>
            <a:r>
              <a:rPr lang="ko-KR" altLang="en-US" dirty="0"/>
              <a:t>데이터 내에 숨어있는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어떤 관계를 찾아내는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clustering</a:t>
            </a:r>
            <a:endParaRPr lang="en-US" altLang="ko-KR" dirty="0"/>
          </a:p>
          <a:p>
            <a:pPr lvl="1"/>
            <a:r>
              <a:rPr lang="ko-KR" altLang="en-US" dirty="0" err="1"/>
              <a:t>강화학습</a:t>
            </a:r>
            <a:r>
              <a:rPr lang="en-US" altLang="ko-KR" dirty="0"/>
              <a:t>(reinforcement learning)</a:t>
            </a:r>
          </a:p>
          <a:p>
            <a:pPr lvl="2"/>
            <a:r>
              <a:rPr lang="ko-KR" altLang="en-US" dirty="0"/>
              <a:t>잘한 행동에 대해 보상을 주고 </a:t>
            </a:r>
            <a:r>
              <a:rPr lang="ko-KR" altLang="en-US" dirty="0" smtClean="0"/>
              <a:t>잘못한 행동에 대해 </a:t>
            </a:r>
            <a:r>
              <a:rPr lang="ko-KR" altLang="en-US" dirty="0"/>
              <a:t>벌을 주는 경험을 </a:t>
            </a:r>
            <a:r>
              <a:rPr lang="ko-KR" altLang="en-US" dirty="0" smtClean="0"/>
              <a:t>통해 지식을 </a:t>
            </a:r>
            <a:r>
              <a:rPr lang="ko-KR" altLang="en-US" dirty="0"/>
              <a:t>학습하는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딥마닝의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알파고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자동 게임분야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9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비지도 학습과 지도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정답이 있는 예측</a:t>
            </a:r>
            <a:endParaRPr lang="en-US" altLang="ko-KR" dirty="0" smtClean="0"/>
          </a:p>
          <a:p>
            <a:r>
              <a:rPr lang="ko-KR" altLang="en-US" dirty="0" smtClean="0"/>
              <a:t>비지도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군집화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클러스터링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1026" name="Picture 2" descr="https://t1.daumcdn.net/cfile/tistory/9948233F5C52B414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4" y="3009712"/>
            <a:ext cx="5626247" cy="293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31" y="1364565"/>
            <a:ext cx="2520196" cy="250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비지도학습과 </a:t>
            </a:r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603852" cy="470234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비지도학습</a:t>
            </a:r>
            <a:endParaRPr lang="en-US" altLang="ko-KR" dirty="0" smtClean="0"/>
          </a:p>
          <a:p>
            <a:pPr lvl="1"/>
            <a:r>
              <a:rPr lang="ko-KR" altLang="en-US" dirty="0"/>
              <a:t>군집 </a:t>
            </a:r>
            <a:r>
              <a:rPr lang="en-US" altLang="ko-KR" dirty="0"/>
              <a:t>(Clustering)</a:t>
            </a:r>
          </a:p>
          <a:p>
            <a:pPr lvl="2"/>
            <a:r>
              <a:rPr lang="en-US" altLang="ko-KR" dirty="0" smtClean="0"/>
              <a:t>- </a:t>
            </a:r>
            <a:r>
              <a:rPr lang="en-US" altLang="ko-KR" dirty="0"/>
              <a:t>k-</a:t>
            </a:r>
            <a:r>
              <a:rPr lang="ko-KR" altLang="en-US" dirty="0"/>
              <a:t>평균 </a:t>
            </a:r>
            <a:r>
              <a:rPr lang="en-US" altLang="ko-KR" dirty="0"/>
              <a:t>(k-Means)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계층 군집 분석 </a:t>
            </a:r>
            <a:r>
              <a:rPr lang="en-US" altLang="ko-KR" dirty="0"/>
              <a:t>(Hierarchical Cluster Analysis (HCA))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기댓값</a:t>
            </a:r>
            <a:r>
              <a:rPr lang="ko-KR" altLang="en-US" dirty="0"/>
              <a:t> 최대화 </a:t>
            </a:r>
            <a:r>
              <a:rPr lang="en-US" altLang="ko-KR" dirty="0"/>
              <a:t>(Expectation Maximization)</a:t>
            </a:r>
          </a:p>
          <a:p>
            <a:pPr lvl="1"/>
            <a:r>
              <a:rPr lang="ko-KR" altLang="en-US" dirty="0" smtClean="0"/>
              <a:t>시각화 </a:t>
            </a:r>
            <a:r>
              <a:rPr lang="en-US" altLang="ko-KR" dirty="0"/>
              <a:t>(Visualization)</a:t>
            </a:r>
            <a:r>
              <a:rPr lang="ko-KR" altLang="en-US" dirty="0"/>
              <a:t>와 차원 축소</a:t>
            </a:r>
            <a:r>
              <a:rPr lang="en-US" altLang="ko-KR" dirty="0"/>
              <a:t>(Dimensionality reduction)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주성분 분석 </a:t>
            </a:r>
            <a:r>
              <a:rPr lang="en-US" altLang="ko-KR" dirty="0"/>
              <a:t>(Principal Component Analysis (PCA))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커널 </a:t>
            </a:r>
            <a:r>
              <a:rPr lang="en-US" altLang="ko-KR" dirty="0"/>
              <a:t>(kernel PCA)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/>
              <a:t>지역적 선형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(Locally-Linear Embedding (LLE))</a:t>
            </a:r>
          </a:p>
          <a:p>
            <a:pPr lvl="1"/>
            <a:r>
              <a:rPr lang="ko-KR" altLang="en-US" dirty="0" smtClean="0"/>
              <a:t>연관 </a:t>
            </a:r>
            <a:r>
              <a:rPr lang="ko-KR" altLang="en-US" dirty="0"/>
              <a:t>규칙 학습 </a:t>
            </a:r>
            <a:r>
              <a:rPr lang="en-US" altLang="ko-KR" dirty="0"/>
              <a:t>(Association rule learning)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어프라이어리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Apriori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err="1"/>
              <a:t>이클렛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Eclat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ko-KR" altLang="en-US" dirty="0" err="1" smtClean="0"/>
              <a:t>강화학습</a:t>
            </a:r>
            <a:endParaRPr lang="en-US" altLang="ko-KR" dirty="0" smtClean="0"/>
          </a:p>
          <a:p>
            <a:pPr lvl="1"/>
            <a:r>
              <a:rPr lang="en-US" altLang="ko-KR" dirty="0"/>
              <a:t>Agent</a:t>
            </a:r>
            <a:r>
              <a:rPr lang="ko-KR" altLang="en-US" dirty="0"/>
              <a:t>가 어떤 </a:t>
            </a:r>
            <a:r>
              <a:rPr lang="ko-KR" altLang="en-US" dirty="0" smtClean="0"/>
              <a:t>행동을 해야 </a:t>
            </a:r>
            <a:r>
              <a:rPr lang="ko-KR" altLang="en-US" dirty="0"/>
              <a:t>많은 </a:t>
            </a:r>
            <a:r>
              <a:rPr lang="ko-KR" altLang="en-US" dirty="0" smtClean="0"/>
              <a:t>보상을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받을 </a:t>
            </a:r>
            <a:r>
              <a:rPr lang="ko-KR" altLang="en-US" dirty="0"/>
              <a:t>수 있는지 </a:t>
            </a:r>
            <a:r>
              <a:rPr lang="ko-KR" altLang="en-US" dirty="0" smtClean="0"/>
              <a:t>찾아내는 방법으로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 </a:t>
            </a:r>
            <a:r>
              <a:rPr lang="ko-KR" altLang="en-US" dirty="0"/>
              <a:t>데이터 </a:t>
            </a:r>
            <a:r>
              <a:rPr lang="ko-KR" altLang="en-US" dirty="0" smtClean="0"/>
              <a:t>없이 스스로의 시행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착오만으로 학습을 </a:t>
            </a:r>
            <a:r>
              <a:rPr lang="ko-KR" altLang="en-US" dirty="0"/>
              <a:t>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26" y="3845273"/>
            <a:ext cx="4083685" cy="25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Transparent machine learning png - Types Of Machine Learning - Machine Learning And Its Typ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38" y="1193960"/>
            <a:ext cx="6060547" cy="49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5820508" y="4007103"/>
            <a:ext cx="2206868" cy="538520"/>
          </a:xfrm>
          <a:prstGeom prst="wedgeRectCallout">
            <a:avLst>
              <a:gd name="adj1" fmla="val -96896"/>
              <a:gd name="adj2" fmla="val -197176"/>
            </a:avLst>
          </a:prstGeom>
          <a:noFill/>
          <a:ln w="127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FF0000"/>
                </a:solidFill>
              </a:rPr>
              <a:t>특이값</a:t>
            </a:r>
            <a:r>
              <a:rPr lang="ko-KR" altLang="en-US" sz="1200" dirty="0" smtClean="0">
                <a:solidFill>
                  <a:srgbClr val="FF0000"/>
                </a:solidFill>
              </a:rPr>
              <a:t> 분해</a:t>
            </a:r>
            <a:r>
              <a:rPr lang="en-US" altLang="ko-KR" sz="1200" dirty="0" smtClean="0">
                <a:solidFill>
                  <a:srgbClr val="FF0000"/>
                </a:solidFill>
              </a:rPr>
              <a:t>(SVD: Singular </a:t>
            </a:r>
            <a:r>
              <a:rPr lang="en-US" altLang="ko-KR" sz="1200" dirty="0">
                <a:solidFill>
                  <a:srgbClr val="FF0000"/>
                </a:solidFill>
              </a:rPr>
              <a:t>Value </a:t>
            </a:r>
            <a:r>
              <a:rPr lang="en-US" altLang="ko-KR" sz="1200" dirty="0" smtClean="0">
                <a:solidFill>
                  <a:srgbClr val="FF0000"/>
                </a:solidFill>
              </a:rPr>
              <a:t>Decomposition)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비교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pic>
        <p:nvPicPr>
          <p:cNvPr id="5" name="Picture 2" descr="https://www.guru99.com/images/tensorflow/083018_0454_MachineLea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1" y="1898561"/>
            <a:ext cx="7880615" cy="38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5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비교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pic>
        <p:nvPicPr>
          <p:cNvPr id="3074" name="Picture 2" descr="https://www.guru99.com/images/tensorflow/083018_0454_MachineLear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3" y="2424096"/>
            <a:ext cx="7515497" cy="37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941324" y="1499935"/>
            <a:ext cx="2883050" cy="445431"/>
          </a:xfrm>
          <a:prstGeom prst="wedgeRoundRectCallout">
            <a:avLst>
              <a:gd name="adj1" fmla="val 36668"/>
              <a:gd name="adj2" fmla="val 19104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인공신경망</a:t>
            </a:r>
            <a:r>
              <a:rPr lang="en-US" altLang="ko-KR" sz="1400" dirty="0" smtClean="0">
                <a:solidFill>
                  <a:schemeClr val="tx1"/>
                </a:solidFill>
              </a:rPr>
              <a:t>(ANN)</a:t>
            </a:r>
            <a:r>
              <a:rPr lang="ko-KR" altLang="en-US" sz="1400" dirty="0" smtClean="0">
                <a:solidFill>
                  <a:schemeClr val="tx1"/>
                </a:solidFill>
              </a:rPr>
              <a:t> 사용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What Is the Difference Between Machine Learning and Deep Learning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47" y="1714696"/>
            <a:ext cx="5968792" cy="4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비교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8" y="1666789"/>
            <a:ext cx="7766146" cy="3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2021-7/19(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시작으로 </a:t>
            </a:r>
            <a:r>
              <a:rPr lang="en-US" altLang="ko-KR" dirty="0" smtClean="0"/>
              <a:t>6</a:t>
            </a:r>
            <a:r>
              <a:rPr lang="ko-KR" altLang="en-US" dirty="0" smtClean="0"/>
              <a:t>주 동안 </a:t>
            </a:r>
            <a:r>
              <a:rPr lang="ko-KR" altLang="en-US" dirty="0"/>
              <a:t>매주 </a:t>
            </a:r>
            <a:r>
              <a:rPr lang="ko-KR" altLang="en-US" dirty="0" smtClean="0"/>
              <a:t>월 또는 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en-US" altLang="ko-KR" dirty="0" smtClean="0"/>
              <a:t>48</a:t>
            </a:r>
            <a:r>
              <a:rPr lang="ko-KR" altLang="en-US" dirty="0" smtClean="0"/>
              <a:t>시간 </a:t>
            </a:r>
            <a:endParaRPr lang="ko-KR" altLang="en-US" dirty="0"/>
          </a:p>
          <a:p>
            <a:pPr lvl="1"/>
            <a:r>
              <a:rPr lang="ko-KR" altLang="en-US" dirty="0" smtClean="0"/>
              <a:t>수업 중 실습 시간을 부여 예정</a:t>
            </a:r>
            <a:endParaRPr lang="en-US" altLang="ko-KR" dirty="0" smtClean="0"/>
          </a:p>
          <a:p>
            <a:r>
              <a:rPr lang="ko-KR" altLang="en-US" dirty="0" smtClean="0"/>
              <a:t>교재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시작하세요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인터넷 자료</a:t>
            </a:r>
            <a:endParaRPr lang="ko-KR" altLang="en-US" dirty="0"/>
          </a:p>
          <a:p>
            <a:r>
              <a:rPr lang="ko-KR" altLang="en-US" dirty="0" smtClean="0"/>
              <a:t>일정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변경될 수 있음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5109"/>
              </p:ext>
            </p:extLst>
          </p:nvPr>
        </p:nvGraphicFramePr>
        <p:xfrm>
          <a:off x="1775077" y="3569631"/>
          <a:ext cx="6178298" cy="2560320"/>
        </p:xfrm>
        <a:graphic>
          <a:graphicData uri="http://schemas.openxmlformats.org/drawingml/2006/table">
            <a:tbl>
              <a:tblPr/>
              <a:tblGrid>
                <a:gridCol w="1154968">
                  <a:extLst>
                    <a:ext uri="{9D8B030D-6E8A-4147-A177-3AD203B41FA5}">
                      <a16:colId xmlns:a16="http://schemas.microsoft.com/office/drawing/2014/main" val="1905922214"/>
                    </a:ext>
                  </a:extLst>
                </a:gridCol>
                <a:gridCol w="5023330">
                  <a:extLst>
                    <a:ext uri="{9D8B030D-6E8A-4147-A177-3AD203B41FA5}">
                      <a16:colId xmlns:a16="http://schemas.microsoft.com/office/drawing/2014/main" val="20007225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24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sz="1200" dirty="0">
                          <a:effectLst/>
                          <a:ea typeface="맑은 고딕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인공지능과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 err="1">
                          <a:effectLst/>
                          <a:ea typeface="Malgun Gothic" panose="020B0503020000020004" pitchFamily="50" charset="-127"/>
                        </a:rPr>
                        <a:t>딥러닝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effectLst/>
                          <a:ea typeface="Malgun Gothic" panose="020B0503020000020004" pitchFamily="50" charset="-127"/>
                        </a:rPr>
                        <a:t>머신러닝</a:t>
                      </a: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 개요</a:t>
                      </a:r>
                      <a:r>
                        <a:rPr lang="en-US" altLang="ko-KR" sz="1200" dirty="0" smtClean="0">
                          <a:effectLst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sz="1200" dirty="0" err="1" smtClean="0">
                          <a:effectLst/>
                          <a:ea typeface="Malgun Gothic" panose="020B0503020000020004" pitchFamily="50" charset="-127"/>
                        </a:rPr>
                        <a:t>텐서플로</a:t>
                      </a:r>
                      <a:r>
                        <a:rPr lang="en-US" sz="1200" dirty="0" smtClean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개요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443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2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  <a:ea typeface="Malgun Gothic" panose="020B0503020000020004" pitchFamily="50" charset="-127"/>
                        </a:rPr>
                        <a:t>딥러닝으로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예측하는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MNIST </a:t>
                      </a:r>
                      <a:r>
                        <a:rPr lang="ko-KR" sz="1200" dirty="0" err="1">
                          <a:effectLst/>
                          <a:ea typeface="Malgun Gothic" panose="020B0503020000020004" pitchFamily="50" charset="-127"/>
                        </a:rPr>
                        <a:t>손글씨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50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3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MNIST </a:t>
                      </a:r>
                      <a:r>
                        <a:rPr lang="ko-KR" sz="1200" dirty="0" err="1">
                          <a:effectLst/>
                          <a:ea typeface="Malgun Gothic" panose="020B0503020000020004" pitchFamily="50" charset="-127"/>
                        </a:rPr>
                        <a:t>손글씨의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구현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611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4</a:t>
                      </a:r>
                      <a:r>
                        <a:rPr lang="ko-KR" sz="1200">
                          <a:effectLst/>
                          <a:ea typeface="맑은 고딕" panose="020B0503020000020004" pitchFamily="50" charset="-127"/>
                        </a:rPr>
                        <a:t>일차</a:t>
                      </a:r>
                      <a:endParaRPr lang="ko-KR" sz="12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회귀분석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650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5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분류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3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ea typeface="Malgun Gothic" panose="020B0503020000020004" pitchFamily="50" charset="-127"/>
                        </a:rPr>
                        <a:t>6</a:t>
                      </a:r>
                      <a:r>
                        <a:rPr lang="ko-KR" sz="120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  <a:ea typeface="맑은 고딕" panose="020B0503020000020004" pitchFamily="50" charset="-127"/>
                        </a:rPr>
                        <a:t>컨볼루션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신경망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CNN</a:t>
                      </a:r>
                      <a:endParaRPr lang="ko-KR" sz="12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99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7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순환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신경망</a:t>
                      </a: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 RNN LSTM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22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Malgun Gothic" panose="020B0503020000020004" pitchFamily="50" charset="-127"/>
                        </a:rPr>
                        <a:t>8</a:t>
                      </a:r>
                      <a:r>
                        <a:rPr lang="ko-KR" sz="1200" dirty="0">
                          <a:effectLst/>
                          <a:ea typeface="Malgun Gothic" panose="020B0503020000020004" pitchFamily="50" charset="-127"/>
                        </a:rPr>
                        <a:t>일차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ea typeface="Malgun Gothic" panose="020B0503020000020004" pitchFamily="50" charset="-127"/>
                        </a:rPr>
                        <a:t>사례 및 시험</a:t>
                      </a:r>
                      <a:endParaRPr lang="ko-KR" sz="1200" dirty="0"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024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비교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특징과 데이터가 많을수록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적합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03" y="1668394"/>
            <a:ext cx="7267798" cy="46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7920" y="1971697"/>
            <a:ext cx="45977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인공신경망과 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DNN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524374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27994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1" y="4288612"/>
            <a:ext cx="3515053" cy="148543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인공신경망에서 시작된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7100" y="1113727"/>
            <a:ext cx="8603852" cy="5151503"/>
          </a:xfrm>
        </p:spPr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dirty="0"/>
              <a:t>(perceptron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/>
              <a:t>최초의 인공신경망을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1957</a:t>
            </a:r>
            <a:r>
              <a:rPr lang="ko-KR" altLang="en-US" dirty="0"/>
              <a:t>년 </a:t>
            </a:r>
            <a:r>
              <a:rPr lang="ko-KR" altLang="en-US" dirty="0" err="1"/>
              <a:t>코넬대</a:t>
            </a:r>
            <a:r>
              <a:rPr lang="ko-KR" altLang="en-US" dirty="0"/>
              <a:t> </a:t>
            </a:r>
            <a:r>
              <a:rPr lang="ko-KR" altLang="en-US" dirty="0" smtClean="0"/>
              <a:t>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심리학자인 </a:t>
            </a:r>
            <a:r>
              <a:rPr lang="ko-KR" altLang="en-US" dirty="0"/>
              <a:t>프랭크 </a:t>
            </a:r>
            <a:r>
              <a:rPr lang="ko-KR" altLang="en-US" dirty="0" err="1"/>
              <a:t>로젠블랫</a:t>
            </a:r>
            <a:r>
              <a:rPr lang="en-US" altLang="ko-KR" dirty="0"/>
              <a:t>(Frank Rosenblatt)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신경망에서는 </a:t>
            </a:r>
            <a:r>
              <a:rPr lang="ko-KR" altLang="en-US" dirty="0"/>
              <a:t>방대한 양의 데이터를 신경망으로 </a:t>
            </a:r>
            <a:r>
              <a:rPr lang="ko-KR" altLang="en-US" dirty="0" smtClean="0"/>
              <a:t>유입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</a:t>
            </a:r>
            <a:r>
              <a:rPr lang="ko-KR" altLang="en-US" dirty="0"/>
              <a:t>정확하게 </a:t>
            </a:r>
            <a:r>
              <a:rPr lang="ko-KR" altLang="en-US" dirty="0" smtClean="0"/>
              <a:t>구분하도록 </a:t>
            </a:r>
            <a:r>
              <a:rPr lang="ko-KR" altLang="en-US" dirty="0"/>
              <a:t>시스템을 학습시켜 원하는 결과를 </a:t>
            </a:r>
            <a:r>
              <a:rPr lang="ko-KR" altLang="en-US" dirty="0" smtClean="0"/>
              <a:t>얻어냄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64" y="2823655"/>
            <a:ext cx="2009427" cy="1240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0" y="2897251"/>
            <a:ext cx="3515053" cy="1093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05" y="4262683"/>
            <a:ext cx="4328746" cy="19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6" y="1193960"/>
            <a:ext cx="5313775" cy="3108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774" y="4302192"/>
            <a:ext cx="4328746" cy="19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인공뉴런과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ANN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8397608" cy="515150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인공뉴런</a:t>
            </a:r>
            <a:endParaRPr lang="ko-KR" altLang="en-US" dirty="0"/>
          </a:p>
          <a:p>
            <a:pPr lvl="1"/>
            <a:r>
              <a:rPr lang="ko-KR" altLang="en-US" dirty="0"/>
              <a:t>인간의 뇌는 </a:t>
            </a:r>
            <a:r>
              <a:rPr lang="en-US" altLang="ko-KR" dirty="0"/>
              <a:t>1000</a:t>
            </a:r>
            <a:r>
              <a:rPr lang="ko-KR" altLang="en-US" dirty="0" err="1"/>
              <a:t>억개의</a:t>
            </a:r>
            <a:r>
              <a:rPr lang="ko-KR" altLang="en-US" dirty="0"/>
              <a:t> 뉴런으로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뇌를 </a:t>
            </a:r>
            <a:r>
              <a:rPr lang="ko-KR" altLang="en-US" dirty="0"/>
              <a:t>구성하는 신경세포 뉴런</a:t>
            </a:r>
            <a:r>
              <a:rPr lang="en-US" altLang="ko-KR" dirty="0"/>
              <a:t>(Neuron)</a:t>
            </a:r>
            <a:r>
              <a:rPr lang="ko-KR" altLang="en-US" dirty="0"/>
              <a:t>의 </a:t>
            </a:r>
            <a:r>
              <a:rPr lang="ko-KR" altLang="en-US" dirty="0" smtClean="0"/>
              <a:t>동작 원리에 </a:t>
            </a:r>
            <a:r>
              <a:rPr lang="ko-KR" altLang="en-US" dirty="0"/>
              <a:t>기초한 기술</a:t>
            </a:r>
          </a:p>
          <a:p>
            <a:pPr lvl="1"/>
            <a:r>
              <a:rPr lang="ko-KR" altLang="en-US" dirty="0"/>
              <a:t>인간의 신경세포인 뉴런</a:t>
            </a:r>
            <a:r>
              <a:rPr lang="en-US" altLang="ko-KR" dirty="0"/>
              <a:t>(neuron)</a:t>
            </a:r>
            <a:r>
              <a:rPr lang="ko-KR" altLang="en-US" dirty="0"/>
              <a:t>을 모방하여 만든 가상의 </a:t>
            </a:r>
            <a:r>
              <a:rPr lang="ko-KR" altLang="en-US" dirty="0" smtClean="0"/>
              <a:t>신경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뇌와 </a:t>
            </a:r>
            <a:r>
              <a:rPr lang="ko-KR" altLang="en-US" dirty="0"/>
              <a:t>유사한 방식으로 입력되는 정보를 학습하고 판별하는 신경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r>
              <a:rPr lang="ko-KR" altLang="en-US" dirty="0" err="1"/>
              <a:t>인공신경망</a:t>
            </a:r>
            <a:r>
              <a:rPr lang="en-US" altLang="ko-KR" dirty="0"/>
              <a:t>(ANN: Artificial Neural Network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인공신경망</a:t>
            </a:r>
            <a:r>
              <a:rPr lang="en-US" altLang="ko-KR" dirty="0"/>
              <a:t>(</a:t>
            </a:r>
            <a:r>
              <a:rPr lang="ko-KR" altLang="en-US" dirty="0"/>
              <a:t>人工神經網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: artificial neural network, ANN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기계학습과</a:t>
            </a:r>
            <a:r>
              <a:rPr lang="ko-KR" altLang="en-US" dirty="0" smtClean="0"/>
              <a:t> </a:t>
            </a:r>
            <a:r>
              <a:rPr lang="ko-KR" altLang="en-US" dirty="0"/>
              <a:t>인지과학에서 생물학의 신경망</a:t>
            </a:r>
            <a:r>
              <a:rPr lang="en-US" altLang="ko-KR" dirty="0"/>
              <a:t>(</a:t>
            </a:r>
            <a:r>
              <a:rPr lang="ko-KR" altLang="en-US" dirty="0"/>
              <a:t>동물의 중추신경계중 특히 뇌</a:t>
            </a:r>
            <a:r>
              <a:rPr lang="en-US" altLang="ko-KR" dirty="0"/>
              <a:t>)</a:t>
            </a:r>
            <a:r>
              <a:rPr lang="ko-KR" altLang="en-US" dirty="0"/>
              <a:t>에서 영감을 얻은 </a:t>
            </a:r>
            <a:r>
              <a:rPr lang="ko-KR" altLang="en-US" dirty="0" smtClean="0"/>
              <a:t>수리적 </a:t>
            </a:r>
            <a:r>
              <a:rPr lang="ko-KR" altLang="en-US" dirty="0"/>
              <a:t>학습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Basic Understanding of 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3" y="3864370"/>
            <a:ext cx="3158693" cy="237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68" y="3948736"/>
            <a:ext cx="3026321" cy="22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ko-KR" altLang="en-US" dirty="0" smtClean="0"/>
              <a:t> 구조와 </a:t>
            </a:r>
            <a:r>
              <a:rPr lang="en-US" altLang="ko-KR" dirty="0" smtClean="0"/>
              <a:t>MLP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MLP(Multi Layer Perceptron)</a:t>
            </a:r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/>
              <a:t>(input layer)</a:t>
            </a:r>
            <a:r>
              <a:rPr lang="ko-KR" altLang="en-US" dirty="0"/>
              <a:t>과 </a:t>
            </a:r>
            <a:r>
              <a:rPr lang="ko-KR" altLang="en-US" dirty="0" err="1"/>
              <a:t>출력층</a:t>
            </a:r>
            <a:r>
              <a:rPr lang="en-US" altLang="ko-KR" dirty="0"/>
              <a:t>(output layer</a:t>
            </a:r>
            <a:r>
              <a:rPr lang="en-US" altLang="ko-KR" dirty="0" smtClean="0"/>
              <a:t>) </a:t>
            </a:r>
          </a:p>
          <a:p>
            <a:pPr lvl="2"/>
            <a:r>
              <a:rPr lang="ko-KR" altLang="en-US" dirty="0"/>
              <a:t>다수의 신호</a:t>
            </a:r>
            <a:r>
              <a:rPr lang="en-US" altLang="ko-KR" dirty="0"/>
              <a:t>(input)</a:t>
            </a:r>
            <a:r>
              <a:rPr lang="ko-KR" altLang="en-US" dirty="0"/>
              <a:t>를 입력 받아서 하나의 신호</a:t>
            </a:r>
            <a:r>
              <a:rPr lang="en-US" altLang="ko-KR" dirty="0"/>
              <a:t>(output)</a:t>
            </a:r>
            <a:r>
              <a:rPr lang="ko-KR" altLang="en-US" dirty="0"/>
              <a:t>를 출력</a:t>
            </a:r>
            <a:endParaRPr lang="en-US" altLang="ko-KR" dirty="0"/>
          </a:p>
          <a:p>
            <a:pPr lvl="1"/>
            <a:r>
              <a:rPr lang="ko-KR" altLang="en-US" dirty="0"/>
              <a:t>중간의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개의 층으로 연결하여 하나의 신경망을 구성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14" y="2858792"/>
            <a:ext cx="5987375" cy="33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DNN(deep neural network)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심층신경망</a:t>
            </a:r>
            <a:r>
              <a:rPr lang="en-US" altLang="ko-KR" dirty="0" smtClean="0"/>
              <a:t>(Deep Neural Network)</a:t>
            </a:r>
          </a:p>
          <a:p>
            <a:pPr lvl="1"/>
            <a:r>
              <a:rPr lang="ko-KR" altLang="en-US" dirty="0" smtClean="0"/>
              <a:t>다중 계층인 </a:t>
            </a:r>
            <a:r>
              <a:rPr lang="ko-KR" altLang="en-US" dirty="0" err="1"/>
              <a:t>심층신경망</a:t>
            </a:r>
            <a:r>
              <a:rPr lang="en-US" altLang="ko-KR" dirty="0"/>
              <a:t>(deep neural network)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성능을 높이는 고유 특징들만 스스로 추출하여 학습하는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값에 </a:t>
            </a:r>
            <a:r>
              <a:rPr lang="ko-KR" altLang="en-US" dirty="0"/>
              <a:t>대해 여러 단계의 심층신경망을 거쳐 자율적으로 사고 및 </a:t>
            </a:r>
            <a:r>
              <a:rPr lang="ko-KR" altLang="en-US" dirty="0" smtClean="0"/>
              <a:t>결론 도출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이상 정도 였으나 현재는 수 </a:t>
            </a:r>
            <a:r>
              <a:rPr lang="ko-KR" altLang="en-US" dirty="0" err="1" smtClean="0"/>
              <a:t>백층</a:t>
            </a:r>
            <a:r>
              <a:rPr lang="ko-KR" altLang="en-US" dirty="0" smtClean="0"/>
              <a:t> 이상을 쌓기도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4" y="3108658"/>
            <a:ext cx="7539451" cy="28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역사와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www.youtube.com/watch?v=BUTP-YsD3nM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48871" y="1971697"/>
            <a:ext cx="44358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DNN </a:t>
            </a:r>
            <a:r>
              <a:rPr lang="ko-KR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활용과 </a:t>
            </a:r>
            <a:r>
              <a:rPr lang="en-US" altLang="ko-KR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GPU 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4996" y="4524374"/>
            <a:ext cx="558358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컴퓨터정보공학과 </a:t>
            </a:r>
            <a:r>
              <a:rPr lang="ko-KR" altLang="en-US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37263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8"/>
    </mc:Choice>
    <mc:Fallback xmlns="">
      <p:transition spd="slow" advTm="157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20126" y="2300360"/>
            <a:ext cx="59683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데이터과학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분야의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핵심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언어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3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이세돌을</a:t>
            </a:r>
            <a:r>
              <a:rPr lang="ko-KR" altLang="en-US" dirty="0" smtClean="0"/>
              <a:t> </a:t>
            </a:r>
            <a:r>
              <a:rPr lang="ko-KR" altLang="en-US" dirty="0"/>
              <a:t>이긴 </a:t>
            </a:r>
            <a:r>
              <a:rPr lang="ko-KR" altLang="en-US" dirty="0" err="1" smtClean="0"/>
              <a:t>알파고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다중 계층의 </a:t>
            </a:r>
            <a:r>
              <a:rPr lang="ko-KR" altLang="en-US" dirty="0"/>
              <a:t>신경망 구조로 반복 계산에는 많은 계산 능력이 </a:t>
            </a:r>
            <a:r>
              <a:rPr lang="ko-KR" altLang="en-US" dirty="0" smtClean="0"/>
              <a:t>필요하고 </a:t>
            </a:r>
            <a:r>
              <a:rPr lang="ko-KR" altLang="en-US" dirty="0"/>
              <a:t>이를 고성능의 컴퓨터로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r>
              <a:rPr lang="ko-KR" altLang="en-US" dirty="0" smtClean="0"/>
              <a:t>발전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스마트폰</a:t>
            </a:r>
            <a:r>
              <a:rPr lang="en-US" altLang="ko-KR" dirty="0"/>
              <a:t>, </a:t>
            </a:r>
            <a:r>
              <a:rPr lang="ko-KR" altLang="en-US" dirty="0" err="1"/>
              <a:t>자동자</a:t>
            </a:r>
            <a:r>
              <a:rPr lang="en-US" altLang="ko-KR" dirty="0"/>
              <a:t>, </a:t>
            </a:r>
            <a:r>
              <a:rPr lang="ko-KR" altLang="en-US" dirty="0"/>
              <a:t>스피커</a:t>
            </a:r>
            <a:r>
              <a:rPr lang="en-US" altLang="ko-KR" dirty="0"/>
              <a:t>, </a:t>
            </a:r>
            <a:r>
              <a:rPr lang="ko-KR" altLang="en-US" dirty="0" smtClean="0"/>
              <a:t>냉장고</a:t>
            </a:r>
            <a:r>
              <a:rPr lang="en-US" altLang="ko-KR" dirty="0"/>
              <a:t>, TV </a:t>
            </a:r>
            <a:r>
              <a:rPr lang="ko-KR" altLang="en-US" dirty="0"/>
              <a:t>등 모든 주변 기기들에 인공지능이 더해져 지능화되고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284" y="971780"/>
            <a:ext cx="8402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과거 수개월 소요되었던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몇 분</a:t>
            </a:r>
            <a:r>
              <a:rPr lang="en-US" altLang="ko-KR" sz="1600" dirty="0">
                <a:solidFill>
                  <a:schemeClr val="bg1"/>
                </a:solidFill>
              </a:rPr>
              <a:t>~</a:t>
            </a:r>
            <a:r>
              <a:rPr lang="ko-KR" altLang="en-US" sz="1600" dirty="0">
                <a:solidFill>
                  <a:schemeClr val="bg1"/>
                </a:solidFill>
              </a:rPr>
              <a:t>수시간 만에 처리가 가능</a:t>
            </a:r>
            <a:endParaRPr kumimoji="1" lang="en-US" altLang="ko-KR" sz="16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https://dimg.donga.com/wps/NEWS/IMAGE/2017/10/19/86821622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61" y="1992457"/>
            <a:ext cx="6707645" cy="24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8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딥마인드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2696"/>
            <a:ext cx="4794118" cy="523195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딥마인드</a:t>
            </a:r>
            <a:r>
              <a:rPr lang="en-US" altLang="ko-KR" dirty="0"/>
              <a:t>(DeepMind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원래 </a:t>
            </a:r>
            <a:r>
              <a:rPr lang="ko-KR" altLang="en-US" dirty="0" err="1"/>
              <a:t>데미스</a:t>
            </a:r>
            <a:r>
              <a:rPr lang="ko-KR" altLang="en-US" dirty="0"/>
              <a:t> </a:t>
            </a:r>
            <a:r>
              <a:rPr lang="ko-KR" altLang="en-US" dirty="0" err="1"/>
              <a:t>하사비스</a:t>
            </a:r>
            <a:r>
              <a:rPr lang="en-US" altLang="ko-KR" dirty="0"/>
              <a:t>(</a:t>
            </a:r>
            <a:r>
              <a:rPr lang="en-US" altLang="ko-KR" dirty="0" err="1"/>
              <a:t>Demis</a:t>
            </a:r>
            <a:r>
              <a:rPr lang="en-US" altLang="ko-KR" dirty="0"/>
              <a:t> Hassabis)</a:t>
            </a:r>
            <a:r>
              <a:rPr lang="ko-KR" altLang="en-US" dirty="0"/>
              <a:t>가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smtClean="0"/>
              <a:t>창업한 영국의 </a:t>
            </a:r>
            <a:r>
              <a:rPr lang="ko-KR" altLang="en-US" dirty="0"/>
              <a:t>벤처 </a:t>
            </a:r>
            <a:r>
              <a:rPr lang="ko-KR" altLang="en-US" dirty="0" smtClean="0"/>
              <a:t>기업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2014</a:t>
            </a:r>
            <a:r>
              <a:rPr lang="ko-KR" altLang="en-US" dirty="0"/>
              <a:t>년에 구글에 </a:t>
            </a:r>
            <a:r>
              <a:rPr lang="en-US" altLang="ko-KR" dirty="0"/>
              <a:t>4</a:t>
            </a:r>
            <a:r>
              <a:rPr lang="ko-KR" altLang="en-US" dirty="0"/>
              <a:t>억달러에 </a:t>
            </a:r>
            <a:r>
              <a:rPr lang="ko-KR" altLang="en-US" dirty="0" smtClean="0"/>
              <a:t>인수</a:t>
            </a:r>
            <a:endParaRPr lang="en-US" altLang="ko-KR" dirty="0" smtClean="0"/>
          </a:p>
          <a:p>
            <a:r>
              <a:rPr lang="en-US" altLang="ko-KR" dirty="0" smtClean="0"/>
              <a:t>2016</a:t>
            </a:r>
            <a:r>
              <a:rPr lang="ko-KR" altLang="en-US" dirty="0"/>
              <a:t>년의 </a:t>
            </a:r>
            <a:r>
              <a:rPr lang="ko-KR" altLang="en-US" dirty="0" err="1" smtClean="0"/>
              <a:t>알파고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구글의 </a:t>
            </a:r>
            <a:r>
              <a:rPr lang="ko-KR" altLang="en-US" dirty="0"/>
              <a:t>딥마인드에서 개발한 인공지능 바둑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머신러닝의</a:t>
            </a:r>
            <a:r>
              <a:rPr lang="ko-KR" altLang="en-US" dirty="0" smtClean="0"/>
              <a:t> </a:t>
            </a:r>
            <a:r>
              <a:rPr lang="ko-KR" altLang="en-US" dirty="0" err="1"/>
              <a:t>강화학습과</a:t>
            </a:r>
            <a:r>
              <a:rPr lang="ko-KR" altLang="en-US" dirty="0"/>
              <a:t> 신경망의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인터넷상에 </a:t>
            </a:r>
            <a:r>
              <a:rPr lang="ko-KR" altLang="en-US" dirty="0"/>
              <a:t>있는 </a:t>
            </a:r>
            <a:r>
              <a:rPr lang="en-US" altLang="ko-KR" dirty="0"/>
              <a:t>3000</a:t>
            </a:r>
            <a:r>
              <a:rPr lang="ko-KR" altLang="en-US" dirty="0"/>
              <a:t>만 건의 </a:t>
            </a:r>
            <a:r>
              <a:rPr lang="ko-KR" altLang="en-US" dirty="0" err="1"/>
              <a:t>기보</a:t>
            </a:r>
            <a:r>
              <a:rPr lang="ko-KR" altLang="en-US" dirty="0"/>
              <a:t> 데이터를 기반으로 </a:t>
            </a:r>
            <a:r>
              <a:rPr lang="en-US" altLang="ko-KR" dirty="0"/>
              <a:t>1</a:t>
            </a:r>
            <a:r>
              <a:rPr lang="ko-KR" altLang="en-US" dirty="0"/>
              <a:t>차적으로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컴퓨터끼리 </a:t>
            </a:r>
            <a:r>
              <a:rPr lang="ko-KR" altLang="en-US" dirty="0"/>
              <a:t>대국을 시켜 경험을 반복 학습하는 방식으로 </a:t>
            </a:r>
            <a:r>
              <a:rPr lang="ko-KR" altLang="en-US" dirty="0" err="1"/>
              <a:t>알파고의</a:t>
            </a:r>
            <a:r>
              <a:rPr lang="ko-KR" altLang="en-US" dirty="0"/>
              <a:t> 기력을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딥마인드의</a:t>
            </a:r>
            <a:r>
              <a:rPr lang="ko-KR" altLang="en-US" dirty="0" smtClean="0"/>
              <a:t> </a:t>
            </a:r>
            <a:r>
              <a:rPr lang="ko-KR" altLang="en-US" dirty="0" err="1"/>
              <a:t>알파고는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 말에 바둑 프로그램의 역할을 </a:t>
            </a:r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4" y="1567909"/>
            <a:ext cx="3437449" cy="34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인간과 </a:t>
            </a:r>
            <a:r>
              <a:rPr lang="ko-KR" altLang="en-US" dirty="0"/>
              <a:t>대화하는 지능형 에이전트와 실시간 채팅이 가능한 </a:t>
            </a:r>
            <a:r>
              <a:rPr lang="ko-KR" altLang="en-US" dirty="0" err="1"/>
              <a:t>챗봇</a:t>
            </a:r>
            <a:r>
              <a:rPr lang="en-US" altLang="ko-KR" dirty="0"/>
              <a:t>(</a:t>
            </a:r>
            <a:r>
              <a:rPr lang="en-US" altLang="ko-KR" dirty="0" err="1"/>
              <a:t>chatbot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음성인식과 </a:t>
            </a:r>
            <a:r>
              <a:rPr lang="ko-KR" altLang="en-US" dirty="0" err="1"/>
              <a:t>자연어처리</a:t>
            </a:r>
            <a:r>
              <a:rPr lang="en-US" altLang="ko-KR" dirty="0"/>
              <a:t>, </a:t>
            </a:r>
            <a:r>
              <a:rPr lang="ko-KR" altLang="en-US" dirty="0"/>
              <a:t>자동번역 등의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애플의 </a:t>
            </a:r>
            <a:r>
              <a:rPr lang="ko-KR" altLang="en-US" dirty="0"/>
              <a:t>시리</a:t>
            </a:r>
            <a:r>
              <a:rPr lang="en-US" altLang="ko-KR" dirty="0"/>
              <a:t>, </a:t>
            </a:r>
            <a:r>
              <a:rPr lang="ko-KR" altLang="en-US" dirty="0"/>
              <a:t>삼성의 </a:t>
            </a:r>
            <a:r>
              <a:rPr lang="ko-KR" altLang="en-US" dirty="0" err="1"/>
              <a:t>빅스비</a:t>
            </a:r>
            <a:r>
              <a:rPr lang="en-US" altLang="ko-KR" dirty="0"/>
              <a:t>, IBM </a:t>
            </a:r>
            <a:r>
              <a:rPr lang="ko-KR" altLang="en-US" dirty="0"/>
              <a:t>의 왓슨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ko-KR" altLang="en-US" dirty="0" err="1"/>
              <a:t>나우</a:t>
            </a:r>
            <a:r>
              <a:rPr lang="en-US" altLang="ko-KR" dirty="0"/>
              <a:t>, </a:t>
            </a:r>
            <a:r>
              <a:rPr lang="ko-KR" altLang="en-US" dirty="0"/>
              <a:t>마이크로소프트의 </a:t>
            </a:r>
            <a:r>
              <a:rPr lang="ko-KR" altLang="en-US" dirty="0" err="1"/>
              <a:t>코타나</a:t>
            </a:r>
            <a:r>
              <a:rPr lang="en-US" altLang="ko-KR" dirty="0"/>
              <a:t>, </a:t>
            </a:r>
            <a:r>
              <a:rPr lang="ko-KR" altLang="en-US" dirty="0"/>
              <a:t>아마존의 </a:t>
            </a:r>
            <a:r>
              <a:rPr lang="ko-KR" altLang="en-US" dirty="0" err="1" smtClean="0"/>
              <a:t>알렉사와</a:t>
            </a:r>
            <a:r>
              <a:rPr lang="ko-KR" altLang="en-US" dirty="0" smtClean="0"/>
              <a:t> 대시 </a:t>
            </a:r>
            <a:r>
              <a:rPr lang="ko-KR" altLang="en-US" dirty="0"/>
              <a:t>등 </a:t>
            </a:r>
            <a:endParaRPr lang="en-US" altLang="ko-KR" dirty="0" smtClean="0"/>
          </a:p>
          <a:p>
            <a:r>
              <a:rPr lang="ko-KR" altLang="en-US" dirty="0" smtClean="0"/>
              <a:t>언어 번역과 다양한 </a:t>
            </a:r>
            <a:r>
              <a:rPr lang="ko-KR" altLang="en-US" dirty="0"/>
              <a:t>인식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필기체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얼굴을 </a:t>
            </a:r>
            <a:r>
              <a:rPr lang="ko-KR" altLang="en-US" dirty="0"/>
              <a:t>비롯한 생체인식</a:t>
            </a:r>
            <a:r>
              <a:rPr lang="en-US" altLang="ko-KR" dirty="0"/>
              <a:t>, </a:t>
            </a:r>
            <a:r>
              <a:rPr lang="ko-KR" altLang="en-US" dirty="0"/>
              <a:t>사물 인식</a:t>
            </a:r>
            <a:r>
              <a:rPr lang="en-US" altLang="ko-KR" dirty="0"/>
              <a:t>, </a:t>
            </a:r>
            <a:r>
              <a:rPr lang="ko-KR" altLang="en-US" dirty="0" err="1"/>
              <a:t>자동자</a:t>
            </a:r>
            <a:r>
              <a:rPr lang="ko-KR" altLang="en-US" dirty="0"/>
              <a:t> 번호판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ko-KR" altLang="en-US" dirty="0" err="1" smtClean="0"/>
              <a:t>의료분야와</a:t>
            </a:r>
            <a:r>
              <a:rPr lang="ko-KR" altLang="en-US" dirty="0" smtClean="0"/>
              <a:t> 자율 주행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X-ray </a:t>
            </a:r>
            <a:r>
              <a:rPr lang="ko-KR" altLang="en-US" dirty="0"/>
              <a:t>사진 판독과 각종 </a:t>
            </a:r>
            <a:r>
              <a:rPr lang="ko-KR" altLang="en-US" dirty="0" smtClean="0"/>
              <a:t>진단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항공기나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자율비행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자동차의 </a:t>
            </a:r>
            <a:r>
              <a:rPr lang="ko-KR" altLang="en-US" dirty="0"/>
              <a:t>자율주행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r>
              <a:rPr lang="ko-KR" altLang="en-US" dirty="0" smtClean="0"/>
              <a:t>예측과 생성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주식이나 </a:t>
            </a:r>
            <a:r>
              <a:rPr lang="ko-KR" altLang="en-US" dirty="0"/>
              <a:t>펀드</a:t>
            </a:r>
            <a:r>
              <a:rPr lang="en-US" altLang="ko-KR" dirty="0"/>
              <a:t>, </a:t>
            </a:r>
            <a:r>
              <a:rPr lang="ko-KR" altLang="en-US" dirty="0" smtClean="0"/>
              <a:t>환율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일기예보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음악의 </a:t>
            </a:r>
            <a:r>
              <a:rPr lang="ko-KR" altLang="en-US" dirty="0"/>
              <a:t>작곡과 </a:t>
            </a:r>
            <a:r>
              <a:rPr lang="ko-KR" altLang="en-US" dirty="0" smtClean="0"/>
              <a:t>그림을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그리는 </a:t>
            </a:r>
            <a:r>
              <a:rPr lang="ko-KR" altLang="en-US" dirty="0"/>
              <a:t>회화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소설을 </a:t>
            </a:r>
            <a:r>
              <a:rPr lang="ko-KR" altLang="en-US" dirty="0"/>
              <a:t>쓰는 분야 등에도 활용</a:t>
            </a:r>
          </a:p>
          <a:p>
            <a:pPr lvl="1"/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284" y="971780"/>
            <a:ext cx="8402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과거 수개월 소요되었던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몇 분</a:t>
            </a:r>
            <a:r>
              <a:rPr lang="en-US" altLang="ko-KR" sz="1600" dirty="0">
                <a:solidFill>
                  <a:schemeClr val="bg1"/>
                </a:solidFill>
              </a:rPr>
              <a:t>~</a:t>
            </a:r>
            <a:r>
              <a:rPr lang="ko-KR" altLang="en-US" sz="1600" dirty="0">
                <a:solidFill>
                  <a:schemeClr val="bg1"/>
                </a:solidFill>
              </a:rPr>
              <a:t>수시간 만에 처리가 가능</a:t>
            </a:r>
            <a:endParaRPr kumimoji="1" lang="en-US" altLang="ko-KR" sz="16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국내 출시 AI 스피커 그래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30" y="4481857"/>
            <a:ext cx="4659864" cy="2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8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적대적 생성 신경망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GAN(Generative Adversarial Network)</a:t>
            </a:r>
            <a:endParaRPr lang="ko-KR" altLang="en-US" dirty="0"/>
          </a:p>
        </p:txBody>
      </p:sp>
      <p:pic>
        <p:nvPicPr>
          <p:cNvPr id="5122" name="Picture 2" descr="https://cdn.inflearn.com/public/files/courses/324945/cc880647-e79e-4fbd-8de0-f0e4016e8e41/%EC%BA%A1%EC%B2%9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3" y="1844996"/>
            <a:ext cx="8651465" cy="39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 smtClean="0"/>
              <a:t>그래픽처리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장치 </a:t>
            </a:r>
            <a:r>
              <a:rPr lang="en-US" altLang="ko-KR" sz="2800" dirty="0" smtClean="0"/>
              <a:t>GPU</a:t>
            </a:r>
            <a:r>
              <a:rPr lang="ko-KR" altLang="en-US" sz="2800" dirty="0" smtClean="0"/>
              <a:t>의 인기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24501"/>
            <a:ext cx="8505475" cy="53042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그래픽 </a:t>
            </a:r>
            <a:r>
              <a:rPr lang="ko-KR" altLang="en-US" dirty="0"/>
              <a:t>처리 </a:t>
            </a:r>
            <a:r>
              <a:rPr lang="ko-KR" altLang="en-US" dirty="0" smtClean="0"/>
              <a:t>장치 </a:t>
            </a:r>
            <a:r>
              <a:rPr lang="en-US" altLang="ko-KR" dirty="0"/>
              <a:t>GPU(Graphics Processing Unit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그래픽 </a:t>
            </a:r>
            <a:r>
              <a:rPr lang="ko-KR" altLang="en-US" dirty="0"/>
              <a:t>연산 처리를 하는 전용 </a:t>
            </a:r>
            <a:r>
              <a:rPr lang="ko-KR" altLang="en-US" dirty="0" smtClean="0"/>
              <a:t>프로세서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GPU </a:t>
            </a:r>
            <a:r>
              <a:rPr lang="ko-KR" altLang="en-US" dirty="0"/>
              <a:t>란 용어는 </a:t>
            </a:r>
            <a:r>
              <a:rPr lang="en-US" altLang="ko-KR" dirty="0"/>
              <a:t>1999</a:t>
            </a:r>
            <a:r>
              <a:rPr lang="ko-KR" altLang="en-US" dirty="0"/>
              <a:t>년 엔비디아</a:t>
            </a:r>
            <a:r>
              <a:rPr lang="en-US" altLang="ko-KR" dirty="0"/>
              <a:t>(</a:t>
            </a:r>
            <a:r>
              <a:rPr lang="en-US" altLang="ko-KR" dirty="0" err="1"/>
              <a:t>Nvidia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처음 사용</a:t>
            </a:r>
            <a:endParaRPr lang="en-US" altLang="ko-KR" dirty="0" smtClean="0"/>
          </a:p>
          <a:p>
            <a:r>
              <a:rPr lang="en-US" altLang="ko-KR" dirty="0"/>
              <a:t>GPGPU(General Purpose Graphic Processing Unit) </a:t>
            </a:r>
            <a:endParaRPr lang="en-US" altLang="ko-KR" dirty="0" smtClean="0"/>
          </a:p>
          <a:p>
            <a:pPr lvl="1"/>
            <a:r>
              <a:rPr lang="ko-KR" altLang="en-US" dirty="0"/>
              <a:t>일반 </a:t>
            </a:r>
            <a:r>
              <a:rPr lang="en-US" altLang="ko-KR" dirty="0"/>
              <a:t>CPU </a:t>
            </a:r>
            <a:r>
              <a:rPr lang="ko-KR" altLang="en-US" dirty="0"/>
              <a:t>프로세서를 돕는 보조프로세서</a:t>
            </a:r>
            <a:r>
              <a:rPr lang="en-US" altLang="ko-KR" dirty="0"/>
              <a:t>(coprocessor)</a:t>
            </a:r>
            <a:r>
              <a:rPr lang="ko-KR" altLang="en-US" dirty="0"/>
              <a:t>로서의 </a:t>
            </a:r>
            <a:r>
              <a:rPr lang="en-US" altLang="ko-KR" dirty="0"/>
              <a:t>GPU</a:t>
            </a:r>
          </a:p>
          <a:p>
            <a:pPr lvl="1"/>
            <a:r>
              <a:rPr lang="ko-KR" altLang="en-US" dirty="0" smtClean="0"/>
              <a:t>중앙 </a:t>
            </a:r>
            <a:r>
              <a:rPr lang="ko-KR" altLang="en-US" dirty="0"/>
              <a:t>처리 장치</a:t>
            </a:r>
            <a:r>
              <a:rPr lang="en-US" altLang="ko-KR" dirty="0"/>
              <a:t>(CPU)</a:t>
            </a:r>
            <a:r>
              <a:rPr lang="ko-KR" altLang="en-US" dirty="0"/>
              <a:t>가 맡았던 응용 프로그램들의 계산에 </a:t>
            </a:r>
            <a:r>
              <a:rPr lang="en-US" altLang="ko-KR" dirty="0"/>
              <a:t>GPU</a:t>
            </a:r>
            <a:r>
              <a:rPr lang="ko-KR" altLang="en-US" dirty="0"/>
              <a:t>를 </a:t>
            </a:r>
            <a:r>
              <a:rPr lang="ko-KR" altLang="en-US" dirty="0" smtClean="0"/>
              <a:t>사용하는 기술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 </a:t>
            </a:r>
            <a:r>
              <a:rPr lang="ko-KR" altLang="en-US" dirty="0"/>
              <a:t>컴퓨팅이란 </a:t>
            </a:r>
            <a:r>
              <a:rPr lang="en-US" altLang="ko-KR" dirty="0"/>
              <a:t>GPGPU</a:t>
            </a:r>
            <a:r>
              <a:rPr lang="ko-KR" altLang="en-US" dirty="0"/>
              <a:t>를 연산에 </a:t>
            </a:r>
            <a:r>
              <a:rPr lang="ko-KR" altLang="en-US" dirty="0" smtClean="0"/>
              <a:t>참여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고속의 </a:t>
            </a:r>
            <a:r>
              <a:rPr lang="ko-KR" altLang="en-US" dirty="0" err="1"/>
              <a:t>병렬처리로</a:t>
            </a:r>
            <a:r>
              <a:rPr lang="ko-KR" altLang="en-US" dirty="0"/>
              <a:t> 대량의 행렬과 벡터를 다루는 데 뛰어난 성능을 </a:t>
            </a:r>
            <a:r>
              <a:rPr lang="ko-KR" altLang="en-US" dirty="0" smtClean="0"/>
              <a:t>발휘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딥러닝의</a:t>
            </a:r>
            <a:r>
              <a:rPr lang="ko-KR" altLang="en-US" dirty="0" smtClean="0"/>
              <a:t> </a:t>
            </a:r>
            <a:r>
              <a:rPr lang="ko-KR" altLang="en-US" dirty="0"/>
              <a:t>심층신경망에서 빅데이터를 처리하기 위해 대량의 행렬과 벡터를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 </a:t>
            </a:r>
            <a:r>
              <a:rPr lang="ko-KR" altLang="en-US" dirty="0"/>
              <a:t>사용이 매우 </a:t>
            </a:r>
            <a:r>
              <a:rPr lang="ko-KR" altLang="en-US" dirty="0" smtClean="0"/>
              <a:t>효과적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/>
              <a:t>개 </a:t>
            </a:r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2,000</a:t>
            </a:r>
            <a:r>
              <a:rPr lang="ko-KR" altLang="en-US" dirty="0"/>
              <a:t>개의 </a:t>
            </a:r>
            <a:r>
              <a:rPr lang="en-US" altLang="ko-KR" dirty="0"/>
              <a:t>CPU</a:t>
            </a:r>
            <a:r>
              <a:rPr lang="ko-KR" altLang="en-US" dirty="0"/>
              <a:t>와 비슷한 계산 </a:t>
            </a:r>
            <a:r>
              <a:rPr lang="ko-KR" altLang="en-US" dirty="0" smtClean="0"/>
              <a:t>능력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8" name="Picture 2" descr="rtx 2080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97" y="4406618"/>
            <a:ext cx="3088054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9787" y="52758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https://www.youtube.com/watch?v=-P28LKWTzrI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84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CUDA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GPU </a:t>
            </a:r>
            <a:r>
              <a:rPr lang="ko-KR" altLang="en-US" dirty="0" smtClean="0"/>
              <a:t>업체인 </a:t>
            </a:r>
            <a:r>
              <a:rPr lang="en-US" altLang="ko-KR" dirty="0" smtClean="0"/>
              <a:t>NVIDIA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를 사용하기 위한 라이브러리 소프트웨어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Compute </a:t>
            </a:r>
            <a:r>
              <a:rPr lang="en-US" altLang="ko-KR" dirty="0"/>
              <a:t>Unified Device Architecture</a:t>
            </a:r>
            <a:r>
              <a:rPr lang="ko-KR" altLang="en-US" dirty="0"/>
              <a:t>의 약자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7007" y="6468325"/>
            <a:ext cx="7633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https://cuda.tistory.com/entry/cuda</a:t>
            </a:r>
            <a:r>
              <a:rPr lang="ko-KR" altLang="en-US" dirty="0"/>
              <a:t>란</a:t>
            </a:r>
            <a:r>
              <a:rPr lang="en-US" altLang="ko-KR" dirty="0"/>
              <a:t>-</a:t>
            </a:r>
            <a:r>
              <a:rPr lang="ko-KR" altLang="en-US" dirty="0"/>
              <a:t>무엇인가 </a:t>
            </a:r>
            <a:r>
              <a:rPr lang="en-US" altLang="ko-KR" dirty="0"/>
              <a:t>[CUDA Story]</a:t>
            </a:r>
            <a:endParaRPr lang="ko-KR" altLang="en-US" dirty="0"/>
          </a:p>
        </p:txBody>
      </p:sp>
      <p:pic>
        <p:nvPicPr>
          <p:cNvPr id="2050" name="Picture 2" descr="https://t1.daumcdn.net/cfile/tistory/114197214A34F989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9" y="1996710"/>
            <a:ext cx="3263446" cy="42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GPU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94" y="1109231"/>
            <a:ext cx="7057235" cy="51547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898" y="588923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3"/>
              </a:rPr>
              <a:t>https://www.youtube.com/watch?v=-P28LKWTzrI&amp;t=1s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1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라이브러리와 </a:t>
            </a:r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76" y="1193960"/>
            <a:ext cx="6676825" cy="50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smtClean="0"/>
              <a:t>구글의 </a:t>
            </a:r>
            <a:r>
              <a:rPr lang="en-US" altLang="ko-KR" sz="2800" dirty="0" smtClean="0"/>
              <a:t>TPU 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224501"/>
            <a:ext cx="8505475" cy="53042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구글은 </a:t>
            </a:r>
            <a:r>
              <a:rPr lang="en-US" altLang="ko-KR" dirty="0"/>
              <a:t>2016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/>
              <a:t>처리 장치</a:t>
            </a:r>
            <a:r>
              <a:rPr lang="en-US" altLang="ko-KR" dirty="0"/>
              <a:t>(Tensor Processing Unit)</a:t>
            </a:r>
            <a:r>
              <a:rPr lang="ko-KR" altLang="en-US" dirty="0"/>
              <a:t>를 발표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텐서란</a:t>
            </a:r>
            <a:r>
              <a:rPr lang="ko-KR" altLang="en-US" dirty="0" smtClean="0"/>
              <a:t> </a:t>
            </a:r>
            <a:r>
              <a:rPr lang="ko-KR" altLang="en-US" dirty="0"/>
              <a:t>벡터</a:t>
            </a:r>
            <a:r>
              <a:rPr lang="en-US" altLang="ko-KR" dirty="0"/>
              <a:t>·</a:t>
            </a:r>
            <a:r>
              <a:rPr lang="ko-KR" altLang="en-US" dirty="0"/>
              <a:t>행렬 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TPU</a:t>
            </a:r>
            <a:r>
              <a:rPr lang="ko-KR" altLang="en-US" dirty="0"/>
              <a:t>는 데이터 분석 및 </a:t>
            </a:r>
            <a:r>
              <a:rPr lang="ko-KR" altLang="en-US" dirty="0" err="1"/>
              <a:t>딥러닝용</a:t>
            </a:r>
            <a:r>
              <a:rPr lang="ko-KR" altLang="en-US" dirty="0"/>
              <a:t> </a:t>
            </a:r>
            <a:r>
              <a:rPr lang="ko-KR" altLang="en-US" dirty="0" smtClean="0"/>
              <a:t>칩으로서 벡터</a:t>
            </a:r>
            <a:r>
              <a:rPr lang="en-US" altLang="ko-KR" dirty="0"/>
              <a:t>·</a:t>
            </a:r>
            <a:r>
              <a:rPr lang="ko-KR" altLang="en-US" dirty="0" err="1"/>
              <a:t>행렬연산의</a:t>
            </a:r>
            <a:r>
              <a:rPr lang="ko-KR" altLang="en-US" dirty="0"/>
              <a:t> </a:t>
            </a:r>
            <a:r>
              <a:rPr lang="ko-KR" altLang="en-US" dirty="0" err="1"/>
              <a:t>병렬처리에</a:t>
            </a:r>
            <a:r>
              <a:rPr lang="ko-KR" altLang="en-US" dirty="0"/>
              <a:t> </a:t>
            </a:r>
            <a:r>
              <a:rPr lang="ko-KR" altLang="en-US" dirty="0" smtClean="0"/>
              <a:t>특화</a:t>
            </a:r>
            <a:endParaRPr lang="en-US" altLang="ko-KR" dirty="0" smtClean="0"/>
          </a:p>
          <a:p>
            <a:pPr lvl="1"/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TPU</a:t>
            </a:r>
            <a:r>
              <a:rPr lang="ko-KR" altLang="en-US" dirty="0"/>
              <a:t>를 위한 </a:t>
            </a:r>
            <a:r>
              <a:rPr lang="ko-KR" altLang="en-US" dirty="0" smtClean="0"/>
              <a:t>소프트웨어</a:t>
            </a:r>
            <a:endParaRPr lang="en-US" altLang="ko-KR" dirty="0"/>
          </a:p>
        </p:txBody>
      </p:sp>
      <p:pic>
        <p:nvPicPr>
          <p:cNvPr id="5122" name="Picture 2" descr="google tpu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23" y="2688956"/>
            <a:ext cx="4411537" cy="33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딥러닝을</a:t>
            </a:r>
            <a:r>
              <a:rPr lang="ko-KR" altLang="en-US" dirty="0" smtClean="0"/>
              <a:t> 위한 수업의 주 개발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구글의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개발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https://colab.research.google.com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구글 계정 필요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구글 드라이브를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저장소로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02" y="2360088"/>
            <a:ext cx="4888023" cy="36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언어의 인기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nfographic: The Most Popular Programming Languages | Stat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" y="1193960"/>
            <a:ext cx="7589269" cy="54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2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 로봇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 로봇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www.youtube.com/watch?v=NR32ULxbjYc</a:t>
            </a:r>
            <a:endParaRPr lang="en-US" altLang="ko-KR" dirty="0"/>
          </a:p>
          <a:p>
            <a:r>
              <a:rPr lang="ko-KR" altLang="en-US" dirty="0" smtClean="0"/>
              <a:t>소프트뱅크의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스폿</a:t>
            </a:r>
            <a:r>
              <a:rPr lang="en-US" altLang="ko-KR" dirty="0" smtClean="0"/>
              <a:t>(spot)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페퍼</a:t>
            </a:r>
            <a:r>
              <a:rPr lang="en-US" altLang="ko-KR" dirty="0" smtClean="0"/>
              <a:t>(pepper)</a:t>
            </a:r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www.youtube.com/watch?v=G9p9jdmJQOQ</a:t>
            </a:r>
            <a:endParaRPr lang="en-US" altLang="ko-KR" dirty="0" smtClean="0"/>
          </a:p>
          <a:p>
            <a:r>
              <a:rPr lang="ko-KR" altLang="en-US" dirty="0" err="1"/>
              <a:t>보스톤</a:t>
            </a:r>
            <a:r>
              <a:rPr lang="ko-KR" altLang="en-US" dirty="0"/>
              <a:t> </a:t>
            </a:r>
            <a:r>
              <a:rPr lang="ko-KR" altLang="en-US" dirty="0" err="1"/>
              <a:t>다이나믹스</a:t>
            </a:r>
            <a:r>
              <a:rPr lang="ko-KR" altLang="en-US" dirty="0"/>
              <a:t> 현대 인수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https://www.youtube.com/watch?v=0fZWjwl-Ns0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Picture 2" descr="1278464 기사의 0번째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47" y="3587677"/>
            <a:ext cx="3912953" cy="232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889" y="2629706"/>
            <a:ext cx="3162085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참고 사이트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>
                <a:hlinkClick r:id="rId2"/>
              </a:rPr>
              <a:t>텐서플로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https://www.tensorflow.org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err="1" smtClean="0">
                <a:hlinkClick r:id="rId3"/>
              </a:rPr>
              <a:t>머신러닝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단기집중과정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 err="1" smtClean="0">
                <a:hlinkClick r:id="rId4"/>
              </a:rPr>
              <a:t>Naver</a:t>
            </a:r>
            <a:r>
              <a:rPr lang="en-US" altLang="ko-KR" dirty="0" smtClean="0">
                <a:hlinkClick r:id="rId4"/>
              </a:rPr>
              <a:t> D2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d2.naver.com/home</a:t>
            </a:r>
            <a:endParaRPr lang="en-US" altLang="ko-KR" dirty="0" smtClean="0"/>
          </a:p>
          <a:p>
            <a:r>
              <a:rPr lang="en-US" altLang="ko-KR" dirty="0" err="1" smtClean="0">
                <a:hlinkClick r:id="rId5"/>
              </a:rPr>
              <a:t>Naver</a:t>
            </a:r>
            <a:r>
              <a:rPr lang="ko-KR" altLang="en-US" dirty="0" smtClean="0">
                <a:hlinkClick r:id="rId5"/>
              </a:rPr>
              <a:t> </a:t>
            </a:r>
            <a:r>
              <a:rPr lang="en-US" altLang="ko-KR" dirty="0" smtClean="0">
                <a:hlinkClick r:id="rId5"/>
              </a:rPr>
              <a:t>Tech Talks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d2.naver.com/news/2657726</a:t>
            </a:r>
            <a:endParaRPr lang="en-US" altLang="ko-KR" dirty="0">
              <a:hlinkClick r:id="rId6"/>
            </a:endParaRPr>
          </a:p>
          <a:p>
            <a:r>
              <a:rPr lang="en-US" altLang="ko-KR" dirty="0" err="1" smtClean="0">
                <a:hlinkClick r:id="rId6"/>
              </a:rPr>
              <a:t>Naver</a:t>
            </a:r>
            <a:r>
              <a:rPr lang="en-US" altLang="ko-KR" dirty="0" smtClean="0">
                <a:hlinkClick r:id="rId6"/>
              </a:rPr>
              <a:t> </a:t>
            </a:r>
            <a:r>
              <a:rPr lang="en-US" altLang="ko-KR" dirty="0" err="1" smtClean="0">
                <a:hlinkClick r:id="rId6"/>
              </a:rPr>
              <a:t>edwith</a:t>
            </a:r>
            <a:r>
              <a:rPr lang="en-US" altLang="ko-KR" dirty="0" smtClean="0">
                <a:hlinkClick r:id="rId6"/>
              </a:rPr>
              <a:t> </a:t>
            </a:r>
            <a:r>
              <a:rPr lang="ko-KR" altLang="en-US" dirty="0" smtClean="0">
                <a:hlinkClick r:id="rId6"/>
              </a:rPr>
              <a:t>인공지능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www.edwith.org/search/index?categoryId=71</a:t>
            </a:r>
            <a:endParaRPr lang="en-US" altLang="ko-KR" dirty="0" smtClean="0"/>
          </a:p>
          <a:p>
            <a:r>
              <a:rPr lang="ko-KR" altLang="en-US" dirty="0" smtClean="0">
                <a:hlinkClick r:id="rId7"/>
              </a:rPr>
              <a:t>논문으로</a:t>
            </a:r>
            <a:r>
              <a:rPr lang="en-US" altLang="ko-KR" dirty="0" smtClean="0">
                <a:hlinkClick r:id="rId7"/>
              </a:rPr>
              <a:t> </a:t>
            </a:r>
            <a:r>
              <a:rPr lang="ko-KR" altLang="en-US" dirty="0" smtClean="0">
                <a:hlinkClick r:id="rId7"/>
              </a:rPr>
              <a:t>짚어보는 </a:t>
            </a:r>
            <a:r>
              <a:rPr lang="ko-KR" altLang="en-US" dirty="0" err="1" smtClean="0">
                <a:hlinkClick r:id="rId7"/>
              </a:rPr>
              <a:t>딥러닝의</a:t>
            </a:r>
            <a:r>
              <a:rPr lang="ko-KR" altLang="en-US" dirty="0" smtClean="0">
                <a:hlinkClick r:id="rId7"/>
              </a:rPr>
              <a:t> 맥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www.edwith.org/deeplearningchoi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8"/>
              </a:rPr>
              <a:t>모두를</a:t>
            </a:r>
            <a:r>
              <a:rPr lang="en-US" altLang="ko-KR" dirty="0" smtClean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위한 </a:t>
            </a:r>
            <a:r>
              <a:rPr lang="ko-KR" altLang="en-US" dirty="0" err="1" smtClean="0">
                <a:hlinkClick r:id="rId8"/>
              </a:rPr>
              <a:t>머신러닝</a:t>
            </a:r>
            <a:r>
              <a:rPr lang="en-US" altLang="ko-KR" dirty="0" smtClean="0">
                <a:hlinkClick r:id="rId8"/>
              </a:rPr>
              <a:t>/</a:t>
            </a:r>
            <a:r>
              <a:rPr lang="ko-KR" altLang="en-US" dirty="0" err="1" smtClean="0">
                <a:hlinkClick r:id="rId8"/>
              </a:rPr>
              <a:t>딥러닝</a:t>
            </a:r>
            <a:r>
              <a:rPr lang="en-US" altLang="ko-KR" dirty="0" smtClean="0">
                <a:hlinkClick r:id="rId8"/>
              </a:rPr>
              <a:t>(</a:t>
            </a:r>
            <a:r>
              <a:rPr lang="ko-KR" altLang="en-US" dirty="0">
                <a:hlinkClick r:id="rId8"/>
              </a:rPr>
              <a:t>성김</a:t>
            </a:r>
            <a:r>
              <a:rPr lang="en-US" altLang="ko-KR" dirty="0">
                <a:hlinkClick r:id="rId8"/>
              </a:rPr>
              <a:t> </a:t>
            </a:r>
            <a:r>
              <a:rPr lang="ko-KR" altLang="en-US" dirty="0" smtClean="0">
                <a:hlinkClick r:id="rId8"/>
              </a:rPr>
              <a:t>교수</a:t>
            </a:r>
            <a:r>
              <a:rPr lang="en-US" altLang="ko-KR" dirty="0" smtClean="0">
                <a:hlinkClick r:id="rId8"/>
              </a:rPr>
              <a:t>)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8"/>
              </a:rPr>
              <a:t>https://hunkim.github.io/ml</a:t>
            </a:r>
            <a:r>
              <a:rPr lang="en-US" altLang="ko-KR" dirty="0" smtClean="0">
                <a:hlinkClick r:id="rId8"/>
              </a:rPr>
              <a:t>/</a:t>
            </a:r>
            <a:endParaRPr lang="en-US" altLang="ko-KR" dirty="0" smtClean="0"/>
          </a:p>
          <a:p>
            <a:r>
              <a:rPr lang="ko-KR" altLang="en-US" dirty="0">
                <a:hlinkClick r:id="rId9"/>
              </a:rPr>
              <a:t>모두를 위한 딥러닝 시즌 </a:t>
            </a:r>
            <a:r>
              <a:rPr lang="en-US" altLang="ko-KR" dirty="0" smtClean="0">
                <a:hlinkClick r:id="rId9"/>
              </a:rPr>
              <a:t>2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9"/>
              </a:rPr>
              <a:t>https://deeplearningzerotoall.github.io/season2</a:t>
            </a:r>
            <a:r>
              <a:rPr lang="en-US" altLang="ko-KR" dirty="0" smtClean="0">
                <a:hlinkClick r:id="rId9"/>
              </a:rPr>
              <a:t>/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이해 영상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영상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www.youtube.com/watch?v=aircAruvnKk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8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활용 영역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과학 학습 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1" y="2182967"/>
            <a:ext cx="8100744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데이터과학</a:t>
            </a:r>
            <a:r>
              <a:rPr lang="en-US" altLang="ko-KR" dirty="0"/>
              <a:t>, </a:t>
            </a:r>
            <a:r>
              <a:rPr lang="ko-KR" altLang="en-US" dirty="0"/>
              <a:t>인공지능과</a:t>
            </a:r>
            <a:r>
              <a:rPr lang="en-US" altLang="ko-KR" dirty="0"/>
              <a:t>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https://miro.medium.com/max/1000/1*_0A4I9mXjl6H0Qw401qW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38" y="1162963"/>
            <a:ext cx="7018396" cy="51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간결성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3960"/>
            <a:ext cx="7365772" cy="4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확장성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research with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67" y="1193960"/>
            <a:ext cx="6574574" cy="49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27948</TotalTime>
  <Words>1477</Words>
  <Application>Microsoft Office PowerPoint</Application>
  <PresentationFormat>화면 슬라이드 쇼(4:3)</PresentationFormat>
  <Paragraphs>358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AppleSDGothicNeo-Light</vt:lpstr>
      <vt:lpstr>나눔고딕</vt:lpstr>
      <vt:lpstr>Malgun Gothic</vt:lpstr>
      <vt:lpstr>Malgun Gothic</vt:lpstr>
      <vt:lpstr>Arial</vt:lpstr>
      <vt:lpstr>Tahoma</vt:lpstr>
      <vt:lpstr>Office 테마</vt:lpstr>
      <vt:lpstr>디자인 사용자 지정</vt:lpstr>
      <vt:lpstr>PowerPoint 프레젠테이션</vt:lpstr>
      <vt:lpstr>파이썬 기반 딥러닝 소개</vt:lpstr>
      <vt:lpstr>수업 개요</vt:lpstr>
      <vt:lpstr>PowerPoint 프레젠테이션</vt:lpstr>
      <vt:lpstr>파이썬 언어의 인기 </vt:lpstr>
      <vt:lpstr>파이썬의 활용 영역</vt:lpstr>
      <vt:lpstr>데이터과학, 인공지능과 딥러닝</vt:lpstr>
      <vt:lpstr>파이썬의 간결성</vt:lpstr>
      <vt:lpstr>파이썬의 확장성</vt:lpstr>
      <vt:lpstr>주 개발환경</vt:lpstr>
      <vt:lpstr>PowerPoint 프레젠테이션</vt:lpstr>
      <vt:lpstr>PowerPoint 프레젠테이션</vt:lpstr>
      <vt:lpstr>AI 시작</vt:lpstr>
      <vt:lpstr>AI와 딥러닝 역사</vt:lpstr>
      <vt:lpstr>AI와 딥러닝 역사</vt:lpstr>
      <vt:lpstr>왜 지금 딥러닝이 인기?</vt:lpstr>
      <vt:lpstr>QUIZ</vt:lpstr>
      <vt:lpstr>PowerPoint 프레젠테이션</vt:lpstr>
      <vt:lpstr>인공지능과 머신러닝, 딥러닝</vt:lpstr>
      <vt:lpstr>머신러닝</vt:lpstr>
      <vt:lpstr>머신러닝</vt:lpstr>
      <vt:lpstr>머신러닝 분류 개요</vt:lpstr>
      <vt:lpstr>비지도 학습과 지도 학습</vt:lpstr>
      <vt:lpstr>비지도학습과 강화학습</vt:lpstr>
      <vt:lpstr>머신 러닝 분류</vt:lpstr>
      <vt:lpstr>머신러닝과 딥러닝 비교(1)</vt:lpstr>
      <vt:lpstr>머신러닝과 딥러닝 비교(2)</vt:lpstr>
      <vt:lpstr>머신러닝과 딥러닝(3) </vt:lpstr>
      <vt:lpstr>머신러닝과 딥러닝 비교(4)</vt:lpstr>
      <vt:lpstr>머신러닝과 딥러닝 비교(5)</vt:lpstr>
      <vt:lpstr>PowerPoint 프레젠테이션</vt:lpstr>
      <vt:lpstr>인공신경망에서 시작된 딥러닝</vt:lpstr>
      <vt:lpstr>퍼셉트론</vt:lpstr>
      <vt:lpstr>인공뉴런과 ANN</vt:lpstr>
      <vt:lpstr>인공신경망 구조와 MLP</vt:lpstr>
      <vt:lpstr>DNN(deep neural network)</vt:lpstr>
      <vt:lpstr>AI 역사와 딥러닝 </vt:lpstr>
      <vt:lpstr>QUIZ</vt:lpstr>
      <vt:lpstr>PowerPoint 프레젠테이션</vt:lpstr>
      <vt:lpstr>딥러닝 활용</vt:lpstr>
      <vt:lpstr>구글 딥마인드</vt:lpstr>
      <vt:lpstr>딥러닝 활용</vt:lpstr>
      <vt:lpstr>적대적 생성 신경망</vt:lpstr>
      <vt:lpstr>그래픽처리 장치 GPU의 인기</vt:lpstr>
      <vt:lpstr>CUDA</vt:lpstr>
      <vt:lpstr>GPU 활용</vt:lpstr>
      <vt:lpstr>딥러닝 라이브러리와 GPU</vt:lpstr>
      <vt:lpstr>구글의 TPU </vt:lpstr>
      <vt:lpstr>딥러닝을 위한 수업의 주 개발 환경</vt:lpstr>
      <vt:lpstr>휴머노이드, 동물 로봇</vt:lpstr>
      <vt:lpstr>딥러닝 참고 사이트</vt:lpstr>
      <vt:lpstr>딥러닝 이해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608</cp:revision>
  <dcterms:created xsi:type="dcterms:W3CDTF">2013-05-23T04:26:30Z</dcterms:created>
  <dcterms:modified xsi:type="dcterms:W3CDTF">2021-07-12T23:12:22Z</dcterms:modified>
</cp:coreProperties>
</file>